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44"/>
  </p:notesMasterIdLst>
  <p:sldIdLst>
    <p:sldId id="256" r:id="rId2"/>
    <p:sldId id="316" r:id="rId3"/>
    <p:sldId id="317" r:id="rId4"/>
    <p:sldId id="302" r:id="rId5"/>
    <p:sldId id="303" r:id="rId6"/>
    <p:sldId id="318" r:id="rId7"/>
    <p:sldId id="342" r:id="rId8"/>
    <p:sldId id="305" r:id="rId9"/>
    <p:sldId id="343" r:id="rId10"/>
    <p:sldId id="307" r:id="rId11"/>
    <p:sldId id="346" r:id="rId12"/>
    <p:sldId id="345" r:id="rId13"/>
    <p:sldId id="347" r:id="rId14"/>
    <p:sldId id="349" r:id="rId15"/>
    <p:sldId id="350" r:id="rId16"/>
    <p:sldId id="351" r:id="rId17"/>
    <p:sldId id="348" r:id="rId18"/>
    <p:sldId id="278" r:id="rId19"/>
    <p:sldId id="334" r:id="rId20"/>
    <p:sldId id="319" r:id="rId21"/>
    <p:sldId id="324" r:id="rId22"/>
    <p:sldId id="330" r:id="rId23"/>
    <p:sldId id="344" r:id="rId24"/>
    <p:sldId id="335" r:id="rId25"/>
    <p:sldId id="341" r:id="rId26"/>
    <p:sldId id="331" r:id="rId27"/>
    <p:sldId id="332" r:id="rId28"/>
    <p:sldId id="333" r:id="rId29"/>
    <p:sldId id="325" r:id="rId30"/>
    <p:sldId id="326" r:id="rId31"/>
    <p:sldId id="327" r:id="rId32"/>
    <p:sldId id="328" r:id="rId33"/>
    <p:sldId id="329" r:id="rId34"/>
    <p:sldId id="322" r:id="rId35"/>
    <p:sldId id="352" r:id="rId36"/>
    <p:sldId id="339" r:id="rId37"/>
    <p:sldId id="340" r:id="rId38"/>
    <p:sldId id="337" r:id="rId39"/>
    <p:sldId id="338" r:id="rId40"/>
    <p:sldId id="323" r:id="rId41"/>
    <p:sldId id="320" r:id="rId42"/>
    <p:sldId id="32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BCBCB"/>
    <a:srgbClr val="AFEEEE"/>
    <a:srgbClr val="2A43AE"/>
    <a:srgbClr val="8DD2F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8" autoAdjust="0"/>
    <p:restoredTop sz="70661" autoAdjust="0"/>
  </p:normalViewPr>
  <p:slideViewPr>
    <p:cSldViewPr>
      <p:cViewPr varScale="1">
        <p:scale>
          <a:sx n="109" d="100"/>
          <a:sy n="109" d="100"/>
        </p:scale>
        <p:origin x="1344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BB1D7-3E37-4E12-B005-E3A64DB62F89}" type="datetimeFigureOut">
              <a:rPr lang="en-CA" smtClean="0"/>
              <a:t>2025-11-23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AD5EC-1C40-4EBD-8A88-76016ACA5A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30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99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877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1F084-05E9-7F93-8845-30C1123C7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8B862-2E20-3633-224A-F529B7400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1ED9ECD-CCA1-7B97-BB0A-13D03CB644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1ED9ECD-CCA1-7B97-BB0A-13D03CB644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So far I’ve shown that our quadratic model matches the force–displacement curves. But one of our objectives was also to capture the droplet shape.</a:t>
                </a:r>
                <a:r>
                  <a:rPr lang="en-CA" b="0" baseline="0" dirty="0"/>
                  <a:t> So, h</a:t>
                </a:r>
                <a:r>
                  <a:rPr lang="en-CA" dirty="0"/>
                  <a:t>ere I compare the analytical bridge profile to full numerical Young–Laplace solutions at a representative radius </a:t>
                </a:r>
                <a:r>
                  <a:rPr lang="en-CA" b="0" i="0">
                    <a:latin typeface="Cambria Math" panose="02040503050406030204" pitchFamily="18" charset="0"/>
                  </a:rPr>
                  <a:t>𝑅 ̂</a:t>
                </a:r>
                <a:r>
                  <a:rPr lang="en-CA" b="0" i="0" dirty="0">
                    <a:latin typeface="Cambria Math" panose="02040503050406030204" pitchFamily="18" charset="0"/>
                  </a:rPr>
                  <a:t>=0.45</a:t>
                </a:r>
                <a:r>
                  <a:rPr lang="en-CA" dirty="0"/>
                  <a:t>, for three deformations: </a:t>
                </a:r>
                <a:br>
                  <a:rPr lang="en-CA" dirty="0"/>
                </a:br>
                <a:br>
                  <a:rPr lang="en-CA" dirty="0"/>
                </a:br>
                <a:r>
                  <a:rPr lang="en-CA" dirty="0"/>
                  <a:t>- strong compression, </a:t>
                </a:r>
                <a:br>
                  <a:rPr lang="en-CA" dirty="0"/>
                </a:br>
                <a:r>
                  <a:rPr lang="en-CA" dirty="0"/>
                  <a:t>- moderate compression, and </a:t>
                </a:r>
                <a:br>
                  <a:rPr lang="en-CA" dirty="0"/>
                </a:br>
                <a:r>
                  <a:rPr lang="en-CA" dirty="0"/>
                  <a:t>- dilation</a:t>
                </a:r>
                <a:br>
                  <a:rPr lang="en-CA" dirty="0"/>
                </a:br>
                <a:br>
                  <a:rPr lang="en-CA" dirty="0"/>
                </a:br>
                <a:r>
                  <a:rPr lang="en-CA" dirty="0"/>
                  <a:t>In each panel, the red curve is the numerical profile and the orange curve is the analytical prediction from our quadratic expansion. The two are essentially on top of each other</a:t>
                </a:r>
                <a:r>
                  <a:rPr lang="en-CA" baseline="0" dirty="0"/>
                  <a:t> in all three cases, so without solving the full Young-Laplace equation numerically, at moderate displacements </a:t>
                </a:r>
                <a:r>
                  <a:rPr lang="en-CA" dirty="0"/>
                  <a:t>we can recover the droplet shape </a:t>
                </a:r>
                <a:r>
                  <a:rPr lang="en-CA" baseline="0" dirty="0"/>
                  <a:t>just by knowing the initial pinning angle.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7708A-EBCA-22F8-AD15-79AC4CC8E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917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20B8-E119-75F7-0485-F83687D1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56077-1BB7-6090-EFA3-1257A2507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802DE0E-DE4E-16F8-5017-F743B22DD0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802DE0E-DE4E-16F8-5017-F743B22DD0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Having validated the force and shape, let’s examine how the error of our model scales—and how it stacks up against prior models.</a:t>
                </a:r>
                <a:br>
                  <a:rPr lang="en-CA" b="0" dirty="0"/>
                </a:br>
                <a:endParaRPr lang="en-CA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dirty="0"/>
                  <a:t>In this </a:t>
                </a:r>
                <a:r>
                  <a:rPr lang="en-CA" b="0" dirty="0"/>
                  <a:t>absolute error versus displacement on log–log axes</a:t>
                </a:r>
                <a:r>
                  <a:rPr lang="en-US" b="0" dirty="0"/>
                  <a:t>, the </a:t>
                </a:r>
                <a:r>
                  <a:rPr lang="en-CA" b="0" dirty="0"/>
                  <a:t>linear model admits a slope of about two,</a:t>
                </a:r>
                <a:r>
                  <a:rPr lang="en-CA" b="0" baseline="0" dirty="0"/>
                  <a:t> i.e., the error scales as </a:t>
                </a:r>
                <a:r>
                  <a:rPr lang="en-CA" b="0" i="0" baseline="0">
                    <a:latin typeface="Cambria Math" panose="02040503050406030204" pitchFamily="18" charset="0"/>
                  </a:rPr>
                  <a:t>𝜀^2</a:t>
                </a:r>
                <a:r>
                  <a:rPr lang="en-CA" b="0" baseline="0" dirty="0"/>
                  <a:t>, which is expected</a:t>
                </a:r>
                <a:r>
                  <a:rPr lang="en-US" b="0" dirty="0"/>
                  <a:t>.</a:t>
                </a:r>
                <a:r>
                  <a:rPr lang="en-US" b="0" baseline="0" dirty="0"/>
                  <a:t> </a:t>
                </a:r>
                <a:r>
                  <a:rPr lang="en-US" b="0" baseline="0" dirty="0" err="1"/>
                  <a:t>Sariola’s</a:t>
                </a:r>
                <a:r>
                  <a:rPr lang="en-US" b="0" baseline="0" dirty="0"/>
                  <a:t> quadratic model </a:t>
                </a:r>
                <a:r>
                  <a:rPr lang="en-CA" b="0" dirty="0"/>
                  <a:t>shows the same slope because it proposed a weak</a:t>
                </a:r>
                <a:r>
                  <a:rPr lang="en-CA" b="0" baseline="0" dirty="0"/>
                  <a:t> quadratic correction by not including necessary </a:t>
                </a:r>
                <a:r>
                  <a:rPr lang="en-CA" b="0" dirty="0"/>
                  <a:t>shape corrections</a:t>
                </a:r>
                <a:r>
                  <a:rPr lang="en-US" b="0" dirty="0"/>
                  <a:t>. </a:t>
                </a:r>
                <a:r>
                  <a:rPr lang="en-CA" b="0" dirty="0"/>
                  <a:t>Our model, once you’re past the tiny-displacement noise floor, admits a slope of about three, i.e., </a:t>
                </a:r>
                <a:r>
                  <a:rPr lang="en-CA" b="0" i="0" baseline="0">
                    <a:latin typeface="Cambria Math" panose="02040503050406030204" pitchFamily="18" charset="0"/>
                  </a:rPr>
                  <a:t>𝜀^3</a:t>
                </a:r>
                <a:r>
                  <a:rPr lang="en-CA" b="0" dirty="0"/>
                  <a:t> scaling—one order more accurate,</a:t>
                </a:r>
                <a:r>
                  <a:rPr lang="en-CA" b="0" baseline="0" dirty="0"/>
                  <a:t> as expected.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dirty="0"/>
                  <a:t>To further validate this scaling, </a:t>
                </a:r>
                <a:r>
                  <a:rPr lang="en-CA" b="0" dirty="0"/>
                  <a:t>we divide the error by displacement cubed and plot it against the normalized capillary radius. Curves taken at different displacements collapse onto a single smooth curve (black fit), which confirms the residual is cubic and primarily set by geometry.</a:t>
                </a:r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4F0B4-B57C-CDF8-DDF5-4351C0EAC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207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5DEF0-5D96-D572-ED08-7EE1DDFB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FFD9-E188-F81B-25CF-3432FDCB1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32C7F2B-8D5F-C67C-D0CF-10EF108270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="0" baseline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32C7F2B-8D5F-C67C-D0CF-10EF108270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Now we switch to describing the model for the oscillatory deformation of a viscoelastic microdroplet in a thin gap and small-strain regime.</a:t>
                </a:r>
                <a:br>
                  <a:rPr lang="en-CA" b="0" dirty="0"/>
                </a:br>
                <a:endParaRPr lang="en-CA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First, to model the droplet’s shear stress distribution </a:t>
                </a:r>
                <a:r>
                  <a:rPr lang="en-CA" b="0" i="0">
                    <a:latin typeface="Cambria Math" panose="02040503050406030204" pitchFamily="18" charset="0"/>
                  </a:rPr>
                  <a:t>𝜏 ̂</a:t>
                </a:r>
                <a:r>
                  <a:rPr lang="en-CA" b="0" dirty="0"/>
                  <a:t>, we use the most</a:t>
                </a:r>
                <a:r>
                  <a:rPr lang="en-CA" b="0" baseline="0" dirty="0"/>
                  <a:t> simple viscoelastic model, the </a:t>
                </a:r>
                <a:r>
                  <a:rPr lang="en-CA" b="0" dirty="0"/>
                  <a:t>Maxwell model—a spring and a dashpot in series—so the stress reflects both elastic storage and viscous relaxation. The relaxation modulus </a:t>
                </a:r>
                <a:r>
                  <a:rPr lang="en-CA" b="0" i="0">
                    <a:latin typeface="Cambria Math" panose="02040503050406030204" pitchFamily="18" charset="0"/>
                  </a:rPr>
                  <a:t>𝐺 ̂</a:t>
                </a:r>
                <a:r>
                  <a:rPr lang="en-CA" b="0" dirty="0"/>
                  <a:t> captures this dual solid–fluid behavior.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Next, because the droplet is oscillated in a thin gap, its motion is governed by the lubrication equations. In this setting the relaxation modulus plays the role that shear viscosity plays for a Newtonian thin film.</a:t>
                </a:r>
                <a:endParaRPr lang="en-CA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Finally, the ambient Newtonian fluid’s motion is modeled as Stokes flow at low Reynolds number.</a:t>
                </a:r>
                <a:endParaRPr lang="en-CA" b="0" baseline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0D706-D67A-29FB-5A76-0D19F5481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18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0E63-89FF-47D9-D48F-B6934AB42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328590-E2E6-EE82-61E1-55672BFF2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E1EAAC3-18A0-9C13-B7E6-1CDEA8F2E9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E1EAAC3-18A0-9C13-B7E6-1CDEA8F2E9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Now the boundary conditions.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First, as usual, no-slip on the substrates.</a:t>
                </a:r>
                <a:br>
                  <a:rPr lang="en-CA" b="0" baseline="0" dirty="0"/>
                </a:br>
                <a:endParaRPr lang="en-CA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i="0" dirty="0"/>
                  <a:t>Second, </a:t>
                </a:r>
                <a:r>
                  <a:rPr lang="en-CA" b="0" i="0" dirty="0" err="1"/>
                  <a:t>axisymmetry</a:t>
                </a:r>
                <a:r>
                  <a:rPr lang="en-CA" b="0" i="0" dirty="0"/>
                  <a:t> with a regular centerline at </a:t>
                </a:r>
                <a:r>
                  <a:rPr lang="en-CA" b="0" i="0">
                    <a:latin typeface="Cambria Math" panose="02040503050406030204" pitchFamily="18" charset="0"/>
                  </a:rPr>
                  <a:t>𝑟=0</a:t>
                </a:r>
                <a:r>
                  <a:rPr lang="en-CA" b="0" i="0" baseline="0" dirty="0"/>
                  <a:t>.</a:t>
                </a:r>
                <a:br>
                  <a:rPr lang="en-CA" b="0" i="0" baseline="0" dirty="0"/>
                </a:br>
                <a:endParaRPr lang="en-CA" b="0" i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Third, a quiescent far field so the ambient fluid is undisturbed away from the gap—these three are the standard OSFR conditions. What’s special at the microscale is the interface.</a:t>
                </a:r>
                <a:br>
                  <a:rPr lang="en-CA" b="0" baseline="0" dirty="0"/>
                </a:br>
                <a:endParaRPr lang="en-CA" b="0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The kinematic condition states the interface is material—there is no phase change—so, to leading order, the droplet shape is dictated by the radial lubrication velocity; any feedback of shape on the velocity appears only at higher order.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The interfacial stress balance states the jump in stress equals the capillary curvature stress: in the static limit this is Young–Laplace; at leading dynamic order, the droplet’s lubrication pressure balances the meridional curvature term—this is how interfacial tension enters. Bulk viscous stresses are subdominant in the thin-gap limit, so the ambient fluid plays essentially no role here. At high capillary numbers (macroscale OSFR), viscous stresses dominate and the condition reduces to an effective zero-pressure boundary.</a:t>
                </a:r>
                <a:endParaRPr lang="en-CA" baseline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97249-FB31-C923-372C-14EF36B6A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720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8769D-7190-115E-F287-CBBAA4EE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F9EBE-C2ED-35AB-88B7-09ACF2940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E0FB1-1FD3-E085-8F92-DDF737859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834D1-8660-C2F3-B64A-6E59F6550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430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48C8-C473-CE85-52C4-0AF7A847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8D3D-5094-05C1-F902-B985F1E10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BDC2ED03-BD1C-56B9-CBD9-95E8CA4A58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BDC2ED03-BD1C-56B9-CBD9-95E8CA4A58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Let</a:t>
                </a:r>
                <a:r>
                  <a:rPr lang="en-CA" baseline="0" dirty="0"/>
                  <a:t> me now show how we model the quasi-static deformation problem. We start with </a:t>
                </a:r>
                <a:r>
                  <a:rPr lang="en-CA" dirty="0"/>
                  <a:t>an undeformed Newtonian microdroplet of radius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𝑅_𝑑</a:t>
                </a:r>
                <a:r>
                  <a:rPr lang="en-CA" dirty="0"/>
                  <a:t> pinned between two capillaries of radius </a:t>
                </a:r>
                <a:r>
                  <a:rPr lang="en-CA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𝑅</a:t>
                </a:r>
                <a:r>
                  <a:rPr lang="en-CA" dirty="0"/>
                  <a:t>. In the undeformed state the force is zero.</a:t>
                </a:r>
                <a:r>
                  <a:rPr lang="en-CA" baseline="0" dirty="0"/>
                  <a:t> </a:t>
                </a:r>
                <a:r>
                  <a:rPr lang="en-CA" dirty="0"/>
                  <a:t>When we slowly compress or dilate the droplet, always in equilibrium, viscous stresses die</a:t>
                </a:r>
                <a:r>
                  <a:rPr lang="en-CA" baseline="0" dirty="0"/>
                  <a:t> out</a:t>
                </a:r>
                <a:r>
                  <a:rPr lang="en-CA" dirty="0"/>
                  <a:t> and the force comes purely from line tension and Laplace pressure.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In dimensionless form, the normal force balance gives this relation between the force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𝐹 ̂</a:t>
                </a:r>
                <a:r>
                  <a:rPr lang="ar-AE" dirty="0"/>
                  <a:t>, </a:t>
                </a:r>
                <a:r>
                  <a:rPr lang="en-CA" dirty="0"/>
                  <a:t>the mean curvature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ℋ ̂</a:t>
                </a:r>
                <a:r>
                  <a:rPr lang="ar-AE" dirty="0"/>
                  <a:t>, </a:t>
                </a:r>
                <a:r>
                  <a:rPr lang="en-CA" dirty="0"/>
                  <a:t>and the pinning angle </a:t>
                </a:r>
                <a:r>
                  <a:rPr lang="en-CA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en-CA" dirty="0"/>
                  <a:t>. So our unknowns are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𝐹 ̂</a:t>
                </a:r>
                <a:r>
                  <a:rPr lang="ar-AE" dirty="0"/>
                  <a:t>,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ℋ ̂</a:t>
                </a:r>
                <a:r>
                  <a:rPr lang="ar-AE" dirty="0"/>
                  <a:t>, </a:t>
                </a:r>
                <a:r>
                  <a:rPr lang="en-CA" dirty="0"/>
                  <a:t>and </a:t>
                </a:r>
                <a:r>
                  <a:rPr lang="en-CA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en-CA" dirty="0"/>
                  <a:t>, and we need two more equations to close the problem.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aseline="0" dirty="0"/>
                  <a:t>The second equation is given by the </a:t>
                </a:r>
                <a:r>
                  <a:rPr lang="en-CA" dirty="0"/>
                  <a:t>Young–Laplace equation which connects the droplet shape to the capillary</a:t>
                </a:r>
                <a:r>
                  <a:rPr lang="en-CA" baseline="0" dirty="0"/>
                  <a:t> spacing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𝐿 ̂</a:t>
                </a:r>
                <a:r>
                  <a:rPr lang="en-CA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aseline="0" dirty="0"/>
                  <a:t>Finally, droplet volume is fixed due to mass conservation</a:t>
                </a:r>
                <a:r>
                  <a:rPr lang="en-CA" dirty="0"/>
                  <a:t>. For sufficiently small capillary radii, the relative change in the droplet bridge volume is very small, and, hence we impose this bridge volume conservation constraint.</a:t>
                </a:r>
                <a:br>
                  <a:rPr lang="en-CA" dirty="0"/>
                </a:br>
                <a:endParaRPr lang="en-CA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Together these give a closed system, but the last two relations involve elliptic integrals, so they can’t be inverted in closed form.</a:t>
                </a:r>
                <a:endParaRPr lang="en-CA" baseline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971F4-B2E9-BB2C-7C4C-884812E2A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532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655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290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35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F8DD-5C87-1DD4-0BD8-FD7CD6EA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6B2BB-38A6-7BE0-7C50-719CB3580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7F43C-EC29-5551-850C-AEB02515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1B5A-DE47-DE6E-78F8-FAA780D2F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84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6938D-34B2-492B-A142-87E7B42B5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52C90-1746-F40E-D2F1-65C9F2FAA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84C9C-F9CC-DB4B-F1A2-DB3DEEB09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4EFAB-916D-B4CD-3B0C-12CCE032B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32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626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64EA3-1289-2193-6ED3-A093A6283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24D89-28DD-7B51-824C-4A3F7B38E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860C0-BC5E-C9CF-3695-8FF13F69A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9D4EB-5E71-413F-A158-8328A797E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758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5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AA8A-2545-E312-48E6-BD157159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BEDAF-B1C4-68E7-B122-C2C494E26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BAD20-7407-2E47-FF0E-151E5FE0F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A90B-11A9-6874-32E2-4C6BD23E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777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01A1-6480-8BC4-70AA-5845A919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0040F-8DCA-7B13-1073-2D02FC79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401EB-5531-E35B-7DCE-C10BBE1AC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1A66-1515-7564-426E-1A2E46D1E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594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70B4-4A53-3DEF-7E65-4812ED1B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A00CA-7944-D3A5-C480-A2BC180A7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3E669-B7EF-5BA0-AE3F-6F5CC297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4240-D06C-EE78-69AA-19D378279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88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64BF2-A962-C43D-E26E-F5D6F71F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2CA74-C3C5-6FBD-33FE-6F7AEF833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A4432-59B9-3EDC-89FA-79A6D1C1C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7D06-BF71-68C0-BDE7-9FF537B59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633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3683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2464D-15C1-AE2D-7B8D-CBFF1DE5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50CE6-772B-D92B-EACF-A54785523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FD522-C89D-C86E-6A03-A6F4ABB0B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9F44-8921-9AB7-234B-F0D175D8D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395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980B7-1663-29B9-F8E6-3DC0713C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82A3D-77D8-99F4-C890-5AE06579C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BDBCB54-CD0F-BA15-3451-7F07E88F1C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BDBCB54-CD0F-BA15-3451-7F07E88F1C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So a natural question is: when these microdroplets are squeezed through narrow vessels, which material properties control their flow and deformation, and why can’t we just use standard macroscopic rheometers to measure them?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To see this, let’s understand what traditional rheometers such</a:t>
                </a:r>
                <a:r>
                  <a:rPr lang="en-CA" b="0" baseline="0" dirty="0"/>
                  <a:t> as the </a:t>
                </a:r>
                <a:r>
                  <a:rPr lang="en-CA" b="0" dirty="0"/>
                  <a:t>oscillatory squeeze</a:t>
                </a:r>
                <a:r>
                  <a:rPr lang="en-CA" b="0" baseline="0" dirty="0"/>
                  <a:t> </a:t>
                </a:r>
                <a:r>
                  <a:rPr lang="en-CA" b="0" dirty="0"/>
                  <a:t>flow rheometer does: a centimetre-scale sample is confined between two plates, the upper plate is oscillated, and we measure the thin-gap force on the stationary lower plate.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For a Newtonian fluid, the force is proportional to the shear viscosity and the imposed deformation rate, so the response is set purely by bulk viscous stresses.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For a viscoelastic fluid, the force depends on the storage modulus </a:t>
                </a:r>
                <a:r>
                  <a:rPr lang="en-CA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𝐺"′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</a:t>
                </a:r>
                <a:r>
                  <a:rPr lang="en-CA" b="0" dirty="0"/>
                  <a:t>, which measures elasticity, and the loss modulus </a:t>
                </a:r>
                <a:r>
                  <a:rPr lang="en-CA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𝐺"″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</a:t>
                </a:r>
                <a:r>
                  <a:rPr lang="en-CA" b="0" dirty="0"/>
                  <a:t>, which measures viscous dissipation—again, only the bulk rheology enters,</a:t>
                </a:r>
                <a:r>
                  <a:rPr lang="en-CA" b="0" baseline="0" dirty="0"/>
                  <a:t> and </a:t>
                </a:r>
                <a:r>
                  <a:rPr lang="en-US" b="0" dirty="0"/>
                  <a:t>this trend holds </a:t>
                </a:r>
                <a:r>
                  <a:rPr lang="en-CA" dirty="0"/>
                  <a:t>for essentially any macroscopic fluid.</a:t>
                </a: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This is because, for these macroscopic samples, the capillary and </a:t>
                </a:r>
                <a:r>
                  <a:rPr lang="en-CA" b="0" dirty="0" err="1"/>
                  <a:t>elasto</a:t>
                </a:r>
                <a:r>
                  <a:rPr lang="en-CA" b="0" dirty="0"/>
                  <a:t>-capillary numbers are generally much larger than one, so bulk viscous and elastic stresses overwhelm any stresses due to interfacial tension.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="0" dirty="0"/>
                  <a:t>In contrast, for 10–100 µm droplets, those dimensionless numbers are order one or smaller, so capillary stresses become comparable to, or larger than, bulk stresses. </a:t>
                </a:r>
                <a:r>
                  <a:rPr lang="en-CA" dirty="0"/>
                  <a:t>So we really need squeezing experiments in this </a:t>
                </a:r>
                <a:r>
                  <a:rPr lang="en-CA" dirty="0" err="1"/>
                  <a:t>interfacially</a:t>
                </a:r>
                <a:r>
                  <a:rPr lang="en-CA" dirty="0"/>
                  <a:t> dominated regime to accurately characterize microdroplets.</a:t>
                </a:r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5F3E3-D8B0-24FA-EA54-3F5FAB769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094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CE94-7C17-ED7E-A607-1FF40BC7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C84DF-6070-8B1B-5699-61149454C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C749A-CB58-8256-5674-4356CCAA7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E9E67-CB95-AC92-93CE-BDF39FA4B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044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9877-04F7-2210-86E7-37852AE1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AFB1D-7FCD-5F30-9674-D0C515909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2B519-3B15-C5C0-FAC4-B791B83F3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EEC3F-EB69-5FC2-37A5-C2C11BB13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237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99A10-E81D-C7A7-C264-324E79F3B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64B5D-C269-DDFB-28E6-59CA9711D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970CD-CD07-A8CE-4BB0-AF215E141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A1E37-7826-2255-BF00-774E82D1B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672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91E8-476E-6682-8AAA-531FA638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230AC-98FE-6463-829E-3579332A4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77A51-8CFB-48C4-1576-D9BF31B5B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BE69-9348-1A15-3F91-8BF8291D3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704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D9BBF-EA1E-31E3-412D-8DBBDF37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FF6F4-9238-6563-2F34-01D56CA7D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71FCA-8211-CB0C-C9A8-0334179CF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6BA1B-7D02-E38E-B402-EBC03E650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006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660C-42F2-77ED-427D-0E585B1A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94856-7703-4710-C74A-ADEF70C2B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7AF6A-19FE-6039-8F32-A6BEC9E36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3E190-6647-5EEA-16EA-9353A39D8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853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E61A1-1650-863D-D397-84A1F977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3952-6276-9A26-AA17-1872E9AE9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C3D88-B816-A111-856E-3593C2BFF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EA538-985C-E898-9349-3499B83E9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600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F5F-642F-6767-ABB8-A352674B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339E1-1D99-7F7F-A375-3C1078F79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7A134-879F-C525-8DE9-223FBDF27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5FD93-E387-8E70-5AB6-3C77668B6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639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DB61E-A740-332A-66F5-D4A68544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C49EA-7F47-537B-41C3-EA250AC8F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566AC-5F94-D95F-F3B1-1C7F6E62F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8A86D-A87A-01EB-33B9-6841A399D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87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80565-9C32-DE9D-9B71-884E1145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62ACD-3BCE-3E0A-6E90-EEB7F0C70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F9ED2-F534-1A83-8246-69F02AE24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3159-D64E-C0A1-A96F-C871BE0DA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40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F951B-C23C-EB10-47E5-BFD37C21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E11D6-CB21-CE6C-2A7C-F0B1318CF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CECD481-A681-F201-8C60-371A0BDD5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CECD481-A681-F201-8C60-371A0BDD5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i="0" dirty="0"/>
                  <a:t>The need to probe single viscoelastic microdroplets brings us to the cantilevered capillary force apparatus, or CCFA.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The CCFA holds a single soft microparticle or droplet between a rigid capillary and a flexible, cantilevered capillary, either by pinning </a:t>
                </a:r>
                <a:r>
                  <a:rPr lang="en-CA" dirty="0"/>
                  <a:t>it at the tips or by using suction.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Once it’s held, </a:t>
                </a:r>
                <a:r>
                  <a:rPr lang="en-CA" b="0" dirty="0"/>
                  <a:t>the rigid capillary can impose controlled deformations:</a:t>
                </a: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oscillatory squeezing, basically a microscale analogue of the OSFR,</a:t>
                </a: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very slow quasi-static deformations, where the droplet is essentially in equilibrium at each displacement,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and uniaxial extension, which I won’t discuss today.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dirty="0"/>
                  <a:t>As we deform the droplet, the cantilevered capillary bends,</a:t>
                </a:r>
                <a:r>
                  <a:rPr lang="en-CA" baseline="0" dirty="0"/>
                  <a:t> </a:t>
                </a:r>
                <a:r>
                  <a:rPr lang="en-CA" dirty="0"/>
                  <a:t>and from its deflection we obtain the time-dependent force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𝐹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(𝑡)</a:t>
                </a:r>
                <a:r>
                  <a:rPr lang="ar-AE" dirty="0"/>
                  <a:t>. </a:t>
                </a:r>
                <a:r>
                  <a:rPr lang="en-CA" dirty="0"/>
                  <a:t>So CCFA gives us exactly what we wanted: controlled squeezing of a single microdroplet and a direct measurement of the deforming force.</a:t>
                </a:r>
                <a:r>
                  <a:rPr lang="en-CA" baseline="0" dirty="0"/>
                  <a:t> </a:t>
                </a:r>
                <a:br>
                  <a:rPr lang="en-CA" baseline="0" dirty="0"/>
                </a:br>
                <a:br>
                  <a:rPr lang="en-CA" baseline="0" dirty="0"/>
                </a:br>
                <a:r>
                  <a:rPr lang="en-CA" dirty="0"/>
                  <a:t>For Newtonian microdroplets, Barakat’s analytical work tells us exactly how to go from this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𝐹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(𝑡)</a:t>
                </a:r>
                <a:r>
                  <a:rPr lang="en-CA" dirty="0"/>
                  <a:t> signal to material properties.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i="0" dirty="0"/>
                  <a:t>For viscoelastic microdroplets, that theoretical link is still missing — we don’t yet know how to turn</a:t>
                </a:r>
                <a:r>
                  <a:rPr lang="en-CA" b="0" i="0" baseline="0" dirty="0"/>
                  <a:t> </a:t>
                </a:r>
                <a:r>
                  <a:rPr lang="en-CA" i="0" dirty="0"/>
                  <a:t>this force signal into its bulk rheology and interfacial tension.</a:t>
                </a:r>
                <a:endParaRPr lang="en-CA" b="0" i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dirty="0"/>
                  <a:t>And since the CCFA can also do quasi-static deformations, we can ask a second, related question: for a simple Newtonian droplet, can we use its equilibrium force–displacement relation to extract its interfacial tension accurately?</a:t>
                </a:r>
                <a:endParaRPr lang="en-CA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1BDD-BDBE-8F50-B801-439B5646F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65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0D6A4-06D4-0BCE-E87D-2A7296DD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E784A-2245-0D34-6DFB-A9D05D663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3AE2E89B-3C7E-6754-F505-AA63F81473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3AE2E89B-3C7E-6754-F505-AA63F81473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i="0" dirty="0"/>
                  <a:t>The need to probe single viscoelastic microdroplets brings us to the cantilevered capillary force apparatus, or CCFA.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The CCFA holds a single soft microparticle or droplet between a rigid capillary and a flexible, cantilevered capillary, either by pinning </a:t>
                </a:r>
                <a:r>
                  <a:rPr lang="en-CA" dirty="0"/>
                  <a:t>it at the tips or by using suction.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Once it’s held, </a:t>
                </a:r>
                <a:r>
                  <a:rPr lang="en-CA" b="0" dirty="0"/>
                  <a:t>the rigid capillary can impose controlled deformations:</a:t>
                </a: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oscillatory squeezing, basically a microscale analogue of the OSFR,</a:t>
                </a: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very slow quasi-static deformations, where the droplet is essentially in equilibrium at each displacement,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b="0" dirty="0"/>
                  <a:t>and uniaxial extension, which I won’t discuss today.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dirty="0"/>
                  <a:t>As we deform the droplet, the cantilevered capillary bends,</a:t>
                </a:r>
                <a:r>
                  <a:rPr lang="en-CA" baseline="0" dirty="0"/>
                  <a:t> </a:t>
                </a:r>
                <a:r>
                  <a:rPr lang="en-CA" dirty="0"/>
                  <a:t>and from its deflection we obtain the time-dependent force </a:t>
                </a:r>
                <a:r>
                  <a:rPr lang="en-CA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𝐹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(𝑡)</a:t>
                </a:r>
                <a:r>
                  <a:rPr lang="ar-AE" dirty="0"/>
                  <a:t>. </a:t>
                </a:r>
                <a:r>
                  <a:rPr lang="en-CA" dirty="0"/>
                  <a:t>So CCFA gives us exactly what we wanted: controlled squeezing of a single microdroplet and a direct measurement of the deforming force.</a:t>
                </a:r>
                <a:r>
                  <a:rPr lang="en-CA" baseline="0" dirty="0"/>
                  <a:t> </a:t>
                </a:r>
                <a:br>
                  <a:rPr lang="en-CA" baseline="0" dirty="0"/>
                </a:br>
                <a:br>
                  <a:rPr lang="en-CA" baseline="0" dirty="0"/>
                </a:br>
                <a:r>
                  <a:rPr lang="en-CA" dirty="0"/>
                  <a:t>For Newtonian microdroplets, Barakat’s analytical work tells us exactly how to go from this </a:t>
                </a:r>
                <a:r>
                  <a:rPr lang="en-CA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𝐹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(𝑡)</a:t>
                </a:r>
                <a:r>
                  <a:rPr lang="en-CA" dirty="0"/>
                  <a:t> signal to material properties.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i="0" dirty="0"/>
                  <a:t>For viscoelastic microdroplets, that theoretical link is still missing — we don’t yet know how to turn</a:t>
                </a:r>
                <a:r>
                  <a:rPr lang="en-CA" b="0" i="0" baseline="0" dirty="0"/>
                  <a:t> </a:t>
                </a:r>
                <a:r>
                  <a:rPr lang="en-CA" i="0" dirty="0"/>
                  <a:t>this force signal into its bulk rheology and interfacial tension.</a:t>
                </a:r>
                <a:endParaRPr lang="en-CA" b="0" i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CA" b="0" baseline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dirty="0"/>
                  <a:t>And since the CCFA can also do quasi-static deformations, we can ask a second, related question: for a simple Newtonian droplet, can we use its equilibrium force–displacement relation to extract its interfacial tension accurately?</a:t>
                </a:r>
                <a:endParaRPr lang="en-CA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2C6C-DD33-67A9-1A59-AED7FF6B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61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0DE8-1252-8FE2-A5DA-B88A9A48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C77CA-2F55-FFAB-948A-90339C542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A0AA8-F4AB-FEFA-4E75-74F895385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2414C-64AB-C9A4-3C40-396019C44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Let</a:t>
                </a:r>
                <a:r>
                  <a:rPr lang="en-CA" baseline="0" dirty="0"/>
                  <a:t> me now show how we model the quasi-static deformation problem. We start with </a:t>
                </a:r>
                <a:r>
                  <a:rPr lang="en-CA" dirty="0"/>
                  <a:t>an undeformed axisymmetric Newtonian microdroplet of radius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𝑅_𝑑</a:t>
                </a:r>
                <a:r>
                  <a:rPr lang="en-CA" dirty="0"/>
                  <a:t> pinned between two capillaries of radius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𝑅</a:t>
                </a:r>
                <a:r>
                  <a:rPr lang="en-CA" dirty="0"/>
                  <a:t>. In the undeformed state the force is zero.</a:t>
                </a:r>
                <a:r>
                  <a:rPr lang="en-CA" baseline="0" dirty="0"/>
                  <a:t> </a:t>
                </a:r>
                <a:r>
                  <a:rPr lang="en-CA" dirty="0"/>
                  <a:t>When we slowly compress or dilate the droplet, always in equilibrium, viscous stresses die</a:t>
                </a:r>
                <a:r>
                  <a:rPr lang="en-CA" baseline="0" dirty="0"/>
                  <a:t> out</a:t>
                </a:r>
                <a:r>
                  <a:rPr lang="en-CA" dirty="0"/>
                  <a:t> and the force comes purely from line tension and Laplace pressure.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In dimensionless form, the normal force balance gives this relation between the force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𝐹 ̂</a:t>
                </a:r>
                <a:r>
                  <a:rPr lang="ar-AE" dirty="0"/>
                  <a:t>, </a:t>
                </a:r>
                <a:r>
                  <a:rPr lang="en-CA" dirty="0"/>
                  <a:t>the mean curvature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ℋ ̂</a:t>
                </a:r>
                <a:r>
                  <a:rPr lang="ar-AE" dirty="0"/>
                  <a:t>, </a:t>
                </a:r>
                <a:r>
                  <a:rPr lang="en-CA" dirty="0"/>
                  <a:t>and the pinning angle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𝜃</a:t>
                </a:r>
                <a:r>
                  <a:rPr lang="en-CA" dirty="0"/>
                  <a:t>. So our unknowns are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𝐹 ̂</a:t>
                </a:r>
                <a:r>
                  <a:rPr lang="ar-AE" dirty="0"/>
                  <a:t>,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ℋ ̂</a:t>
                </a:r>
                <a:r>
                  <a:rPr lang="ar-AE" dirty="0"/>
                  <a:t>, </a:t>
                </a:r>
                <a:r>
                  <a:rPr lang="en-CA" dirty="0"/>
                  <a:t>and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𝜃</a:t>
                </a:r>
                <a:r>
                  <a:rPr lang="en-CA" dirty="0"/>
                  <a:t>, and we need two more equations to close the problem.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aseline="0" dirty="0"/>
                  <a:t>The second equation is given by the </a:t>
                </a:r>
                <a:r>
                  <a:rPr lang="en-CA" dirty="0"/>
                  <a:t>Young–Laplace equation which connects the droplet shape to the capillary</a:t>
                </a:r>
                <a:r>
                  <a:rPr lang="en-CA" baseline="0" dirty="0"/>
                  <a:t> spacing </a:t>
                </a:r>
                <a:r>
                  <a:rPr lang="ar-AE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𝐿 ̂</a:t>
                </a:r>
                <a:r>
                  <a:rPr lang="en-CA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CA" baseline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baseline="0" dirty="0"/>
                  <a:t>Finally, droplet volume is fixed due to mass conservation</a:t>
                </a:r>
                <a:r>
                  <a:rPr lang="en-CA" dirty="0"/>
                  <a:t>. For sufficiently small capillary radii, the relative change in the droplet bridge volume is very small, and, hence we impose this bridge volume conservation constraint.</a:t>
                </a:r>
                <a:br>
                  <a:rPr lang="en-CA" dirty="0"/>
                </a:br>
                <a:endParaRPr lang="en-CA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Together these give a closed system, but the last two relations involve elliptic integrals, so they can’t be inverted in closed form.</a:t>
                </a:r>
                <a:endParaRPr lang="en-CA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56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FAD1-7427-99F2-8DD6-7BF58EC9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92B99-D6E9-BEC2-2C83-825038B16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B638FC8C-9CDA-D28E-EDBE-029DF3C6F2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B638FC8C-9CDA-D28E-EDBE-029DF3C6F2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To deal with those elliptic integrals, as is standard, we focus on </a:t>
                </a:r>
                <a:r>
                  <a:rPr lang="en-CA" i="1" dirty="0"/>
                  <a:t>small</a:t>
                </a:r>
                <a:r>
                  <a:rPr lang="en-CA" dirty="0"/>
                  <a:t> deformations from the undeformed shape.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We introduce a small, dimensionless displacement </a:t>
                </a:r>
                <a:r>
                  <a:rPr lang="en-CA" b="0" i="0">
                    <a:latin typeface="Cambria Math" panose="02040503050406030204" pitchFamily="18" charset="0"/>
                  </a:rPr>
                  <a:t>𝜀=Δ𝐿/𝑅_𝑑</a:t>
                </a:r>
                <a:r>
                  <a:rPr lang="en-CA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We then assume that the force response, mean curvature, and the pinning angle can all be written as regular perturbation expansion in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CA" dirty="0"/>
                  <a:t> about the undeformed spherical state.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A" dirty="0"/>
                  <a:t>Substituting these expansions into the three governing equations and collecting terms order by order in </a:t>
                </a:r>
                <a:r>
                  <a:rPr lang="en-C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𝜀</a:t>
                </a:r>
                <a:r>
                  <a:rPr lang="en-CA" dirty="0"/>
                  <a:t> lets us solve algebraic</a:t>
                </a:r>
                <a:r>
                  <a:rPr lang="en-CA" baseline="0" dirty="0"/>
                  <a:t> equations</a:t>
                </a:r>
                <a:r>
                  <a:rPr lang="en-CA" dirty="0"/>
                  <a:t>, and gives us explicit first- and second-order corrections to the force and shape.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73E7B-89EE-AA30-D717-4BA58B5FF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D5EC-1C40-4EBD-8A88-76016ACA5A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597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400801"/>
            <a:ext cx="2844800" cy="365125"/>
          </a:xfrm>
          <a:prstGeom prst="rect">
            <a:avLst/>
          </a:prstGeom>
        </p:spPr>
        <p:txBody>
          <a:bodyPr/>
          <a:lstStyle/>
          <a:p>
            <a:fld id="{E253D84E-8FF7-41E4-9EC3-85E5DFC8AB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400801"/>
            <a:ext cx="2844800" cy="365125"/>
          </a:xfrm>
          <a:prstGeom prst="rect">
            <a:avLst/>
          </a:prstGeom>
        </p:spPr>
        <p:txBody>
          <a:bodyPr/>
          <a:lstStyle/>
          <a:p>
            <a:fld id="{E253D84E-8FF7-41E4-9EC3-85E5DFC8AB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51816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 b="0" i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2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400801"/>
            <a:ext cx="2844800" cy="365125"/>
          </a:xfrm>
          <a:prstGeom prst="rect">
            <a:avLst/>
          </a:prstGeom>
        </p:spPr>
        <p:txBody>
          <a:bodyPr/>
          <a:lstStyle/>
          <a:p>
            <a:fld id="{E253D84E-8FF7-41E4-9EC3-85E5DFC8AB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299200" y="1143000"/>
            <a:ext cx="5486400" cy="5029200"/>
          </a:xfrm>
          <a:prstGeom prst="rect">
            <a:avLst/>
          </a:prstGeo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38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00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0080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253D84E-8FF7-41E4-9EC3-85E5DFC8AB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0" y="152400"/>
            <a:ext cx="12192000" cy="7159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/>
          </a:p>
        </p:txBody>
      </p:sp>
      <p:sp>
        <p:nvSpPr>
          <p:cNvPr id="13" name="Content Placeholder 2"/>
          <p:cNvSpPr txBox="1">
            <a:spLocks/>
          </p:cNvSpPr>
          <p:nvPr userDrawn="1"/>
        </p:nvSpPr>
        <p:spPr>
          <a:xfrm>
            <a:off x="0" y="1066801"/>
            <a:ext cx="12192000" cy="50292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0" y="1128712"/>
            <a:ext cx="12192000" cy="504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68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Calibri" panose="020F0502020204030204" pitchFamily="34" charset="0"/>
        <a:buChar char=" 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00B0F0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44.emf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3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2.emf"/><Relationship Id="rId5" Type="http://schemas.openxmlformats.org/officeDocument/2006/relationships/tags" Target="../tags/tag23.xml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4" Type="http://schemas.openxmlformats.org/officeDocument/2006/relationships/tags" Target="../tags/tag22.xml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tags" Target="../tags/tag27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44.emf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tags" Target="../tags/tag29.xml"/><Relationship Id="rId10" Type="http://schemas.openxmlformats.org/officeDocument/2006/relationships/image" Target="../media/image48.emf"/><Relationship Id="rId4" Type="http://schemas.openxmlformats.org/officeDocument/2006/relationships/tags" Target="../tags/tag28.xml"/><Relationship Id="rId9" Type="http://schemas.openxmlformats.org/officeDocument/2006/relationships/image" Target="../media/image47.emf"/><Relationship Id="rId1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50.emf"/><Relationship Id="rId18" Type="http://schemas.openxmlformats.org/officeDocument/2006/relationships/image" Target="../media/image55.emf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9.emf"/><Relationship Id="rId17" Type="http://schemas.openxmlformats.org/officeDocument/2006/relationships/image" Target="../media/image54.emf"/><Relationship Id="rId2" Type="http://schemas.openxmlformats.org/officeDocument/2006/relationships/tags" Target="../tags/tag31.xml"/><Relationship Id="rId16" Type="http://schemas.openxmlformats.org/officeDocument/2006/relationships/image" Target="../media/image53.emf"/><Relationship Id="rId20" Type="http://schemas.openxmlformats.org/officeDocument/2006/relationships/image" Target="../media/image57.emf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34.xml"/><Relationship Id="rId15" Type="http://schemas.openxmlformats.org/officeDocument/2006/relationships/image" Target="../media/image52.e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6.emf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41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62.emf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emf"/><Relationship Id="rId5" Type="http://schemas.openxmlformats.org/officeDocument/2006/relationships/tags" Target="../tags/tag43.xml"/><Relationship Id="rId10" Type="http://schemas.openxmlformats.org/officeDocument/2006/relationships/image" Target="../media/image60.emf"/><Relationship Id="rId4" Type="http://schemas.openxmlformats.org/officeDocument/2006/relationships/tags" Target="../tags/tag42.xml"/><Relationship Id="rId9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3.emf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72.emf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71.emf"/><Relationship Id="rId5" Type="http://schemas.openxmlformats.org/officeDocument/2006/relationships/tags" Target="../tags/tag48.xml"/><Relationship Id="rId10" Type="http://schemas.openxmlformats.org/officeDocument/2006/relationships/image" Target="../media/image700.png"/><Relationship Id="rId4" Type="http://schemas.openxmlformats.org/officeDocument/2006/relationships/tags" Target="../tags/tag47.xml"/><Relationship Id="rId9" Type="http://schemas.openxmlformats.org/officeDocument/2006/relationships/image" Target="../media/image70.emf"/><Relationship Id="rId14" Type="http://schemas.openxmlformats.org/officeDocument/2006/relationships/image" Target="../media/image7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4" Type="http://schemas.openxmlformats.org/officeDocument/2006/relationships/image" Target="../media/image7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0.emf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tags" Target="../tags/tag57.xml"/><Relationship Id="rId7" Type="http://schemas.openxmlformats.org/officeDocument/2006/relationships/image" Target="../media/image82.emf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88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0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emf"/><Relationship Id="rId5" Type="http://schemas.openxmlformats.org/officeDocument/2006/relationships/tags" Target="../tags/tag5.xml"/><Relationship Id="rId10" Type="http://schemas.openxmlformats.org/officeDocument/2006/relationships/image" Target="../media/image8.emf"/><Relationship Id="rId4" Type="http://schemas.openxmlformats.org/officeDocument/2006/relationships/tags" Target="../tags/tag4.xml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81.png"/><Relationship Id="rId18" Type="http://schemas.openxmlformats.org/officeDocument/2006/relationships/image" Target="../media/image111.emf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800.png"/><Relationship Id="rId17" Type="http://schemas.openxmlformats.org/officeDocument/2006/relationships/image" Target="../media/image110.emf"/><Relationship Id="rId2" Type="http://schemas.openxmlformats.org/officeDocument/2006/relationships/tags" Target="../tags/tag59.xml"/><Relationship Id="rId16" Type="http://schemas.openxmlformats.org/officeDocument/2006/relationships/image" Target="../media/image109.emf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106.png"/><Relationship Id="rId5" Type="http://schemas.openxmlformats.org/officeDocument/2006/relationships/tags" Target="../tags/tag62.xml"/><Relationship Id="rId15" Type="http://schemas.openxmlformats.org/officeDocument/2006/relationships/image" Target="../media/image108.emf"/><Relationship Id="rId10" Type="http://schemas.openxmlformats.org/officeDocument/2006/relationships/image" Target="../media/image105.png"/><Relationship Id="rId19" Type="http://schemas.openxmlformats.org/officeDocument/2006/relationships/image" Target="../media/image112.emf"/><Relationship Id="rId4" Type="http://schemas.openxmlformats.org/officeDocument/2006/relationships/tags" Target="../tags/tag61.xml"/><Relationship Id="rId9" Type="http://schemas.openxmlformats.org/officeDocument/2006/relationships/image" Target="../media/image104.png"/><Relationship Id="rId14" Type="http://schemas.openxmlformats.org/officeDocument/2006/relationships/image" Target="../media/image10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tags" Target="../tags/tag66.xml"/><Relationship Id="rId7" Type="http://schemas.openxmlformats.org/officeDocument/2006/relationships/image" Target="../media/image114.emf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13.emf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7.xml"/><Relationship Id="rId9" Type="http://schemas.openxmlformats.org/officeDocument/2006/relationships/image" Target="../media/image11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21.emf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20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119.emf"/><Relationship Id="rId5" Type="http://schemas.openxmlformats.org/officeDocument/2006/relationships/tags" Target="../tags/tag72.xml"/><Relationship Id="rId15" Type="http://schemas.openxmlformats.org/officeDocument/2006/relationships/image" Target="../media/image123.emf"/><Relationship Id="rId10" Type="http://schemas.openxmlformats.org/officeDocument/2006/relationships/image" Target="../media/image118.emf"/><Relationship Id="rId4" Type="http://schemas.openxmlformats.org/officeDocument/2006/relationships/tags" Target="../tags/tag71.xml"/><Relationship Id="rId9" Type="http://schemas.openxmlformats.org/officeDocument/2006/relationships/image" Target="../media/image117.emf"/><Relationship Id="rId14" Type="http://schemas.openxmlformats.org/officeDocument/2006/relationships/image" Target="../media/image12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26.em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tags" Target="../tags/tag80.xml"/><Relationship Id="rId7" Type="http://schemas.openxmlformats.org/officeDocument/2006/relationships/image" Target="../media/image127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0.emf"/><Relationship Id="rId4" Type="http://schemas.openxmlformats.org/officeDocument/2006/relationships/tags" Target="../tags/tag81.xml"/><Relationship Id="rId9" Type="http://schemas.openxmlformats.org/officeDocument/2006/relationships/image" Target="../media/image12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tags" Target="../tags/tag84.xml"/><Relationship Id="rId7" Type="http://schemas.openxmlformats.org/officeDocument/2006/relationships/image" Target="../media/image131.emf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4.emf"/><Relationship Id="rId4" Type="http://schemas.openxmlformats.org/officeDocument/2006/relationships/tags" Target="../tags/tag85.xml"/><Relationship Id="rId9" Type="http://schemas.openxmlformats.org/officeDocument/2006/relationships/image" Target="../media/image1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emf"/><Relationship Id="rId3" Type="http://schemas.openxmlformats.org/officeDocument/2006/relationships/tags" Target="../tags/tag8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6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.emf"/><Relationship Id="rId5" Type="http://schemas.openxmlformats.org/officeDocument/2006/relationships/tags" Target="../tags/tag10.xml"/><Relationship Id="rId15" Type="http://schemas.openxmlformats.org/officeDocument/2006/relationships/image" Target="../media/image19.emf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137.emf"/><Relationship Id="rId18" Type="http://schemas.openxmlformats.org/officeDocument/2006/relationships/image" Target="../media/image142.emf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36.emf"/><Relationship Id="rId17" Type="http://schemas.openxmlformats.org/officeDocument/2006/relationships/image" Target="../media/image141.emf"/><Relationship Id="rId2" Type="http://schemas.openxmlformats.org/officeDocument/2006/relationships/tags" Target="../tags/tag87.xml"/><Relationship Id="rId16" Type="http://schemas.openxmlformats.org/officeDocument/2006/relationships/image" Target="../media/image140.emf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35.emf"/><Relationship Id="rId5" Type="http://schemas.openxmlformats.org/officeDocument/2006/relationships/tags" Target="../tags/tag90.xml"/><Relationship Id="rId15" Type="http://schemas.openxmlformats.org/officeDocument/2006/relationships/image" Target="../media/image139.emf"/><Relationship Id="rId10" Type="http://schemas.openxmlformats.org/officeDocument/2006/relationships/notesSlide" Target="../notesSlides/notesSlide36.xml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3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13" Type="http://schemas.openxmlformats.org/officeDocument/2006/relationships/image" Target="../media/image147.emf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46.e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145.emf"/><Relationship Id="rId5" Type="http://schemas.openxmlformats.org/officeDocument/2006/relationships/tags" Target="../tags/tag98.xml"/><Relationship Id="rId10" Type="http://schemas.openxmlformats.org/officeDocument/2006/relationships/image" Target="../media/image144.emf"/><Relationship Id="rId4" Type="http://schemas.openxmlformats.org/officeDocument/2006/relationships/tags" Target="../tags/tag97.xml"/><Relationship Id="rId9" Type="http://schemas.openxmlformats.org/officeDocument/2006/relationships/image" Target="../media/image143.emf"/><Relationship Id="rId14" Type="http://schemas.openxmlformats.org/officeDocument/2006/relationships/image" Target="../media/image14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151.emf"/><Relationship Id="rId18" Type="http://schemas.openxmlformats.org/officeDocument/2006/relationships/image" Target="../media/image156.emf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50.emf"/><Relationship Id="rId17" Type="http://schemas.openxmlformats.org/officeDocument/2006/relationships/image" Target="../media/image155.emf"/><Relationship Id="rId2" Type="http://schemas.openxmlformats.org/officeDocument/2006/relationships/tags" Target="../tags/tag101.xml"/><Relationship Id="rId16" Type="http://schemas.openxmlformats.org/officeDocument/2006/relationships/image" Target="../media/image154.emf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49.emf"/><Relationship Id="rId5" Type="http://schemas.openxmlformats.org/officeDocument/2006/relationships/tags" Target="../tags/tag104.xml"/><Relationship Id="rId15" Type="http://schemas.openxmlformats.org/officeDocument/2006/relationships/image" Target="../media/image153.emf"/><Relationship Id="rId10" Type="http://schemas.openxmlformats.org/officeDocument/2006/relationships/notesSlide" Target="../notesSlides/notesSlide38.xml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13.xml"/><Relationship Id="rId7" Type="http://schemas.openxmlformats.org/officeDocument/2006/relationships/image" Target="../media/image22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1.emf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tags" Target="../tags/tag16.xml"/><Relationship Id="rId7" Type="http://schemas.openxmlformats.org/officeDocument/2006/relationships/image" Target="../media/image27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6.e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0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6.emf"/><Relationship Id="rId5" Type="http://schemas.openxmlformats.org/officeDocument/2006/relationships/image" Target="../media/image31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13496"/>
          </a:xfrm>
        </p:spPr>
        <p:txBody>
          <a:bodyPr>
            <a:normAutofit/>
          </a:bodyPr>
          <a:lstStyle/>
          <a:p>
            <a:r>
              <a:rPr lang="en-CA" dirty="0"/>
              <a:t>Dynamics of microdroplets under oscillatory and</a:t>
            </a:r>
            <a:br>
              <a:rPr lang="en-CA" dirty="0"/>
            </a:br>
            <a:r>
              <a:rPr lang="en-CA" dirty="0"/>
              <a:t>quasi-static deformation</a:t>
            </a:r>
            <a:endParaRPr lang="en-CA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301208"/>
            <a:ext cx="9144000" cy="156279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spcAft>
                <a:spcPts val="100"/>
              </a:spcAft>
            </a:pPr>
            <a:r>
              <a:rPr lang="en-CA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Sanket Biswas</a:t>
            </a:r>
          </a:p>
          <a:p>
            <a:pPr algn="ctr">
              <a:spcAft>
                <a:spcPts val="100"/>
              </a:spcAft>
            </a:pPr>
            <a:r>
              <a:rPr lang="en-CA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Supervisors: Dr. John M. Frostad, Dr. Gwynn J. Elfring</a:t>
            </a:r>
          </a:p>
          <a:p>
            <a:pPr algn="ctr"/>
            <a:r>
              <a:rPr lang="en-CA" sz="1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Department of Chemical and Biological Engineering</a:t>
            </a:r>
            <a:br>
              <a:rPr lang="en-CA" sz="1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CA" sz="1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The University of British Columbia, Vancouver, Canada</a:t>
            </a:r>
            <a:br>
              <a:rPr lang="en-CA" sz="1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CA" sz="1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 November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A8BE7-4CB2-6421-C498-2B94D39D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987550"/>
            <a:ext cx="4902200" cy="288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ADD6B-CA02-C26A-C957-2BAE6F021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7550"/>
            <a:ext cx="5303563" cy="288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B1364-1631-FC24-7505-56735C9FCB01}"/>
              </a:ext>
            </a:extLst>
          </p:cNvPr>
          <p:cNvSpPr txBox="1"/>
          <p:nvPr/>
        </p:nvSpPr>
        <p:spPr>
          <a:xfrm>
            <a:off x="4691863" y="1340768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i="1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MASc</a:t>
            </a:r>
            <a:r>
              <a:rPr lang="en-CA" sz="2000" i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Thesis Defense</a:t>
            </a:r>
            <a:endParaRPr lang="en-US" sz="2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177BCEBC-3E24-5F92-7897-2A9F51177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44504"/>
            <a:ext cx="1039547" cy="14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40D6-A730-9C9A-46BD-1262797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5962"/>
          </a:xfrm>
        </p:spPr>
        <p:txBody>
          <a:bodyPr>
            <a:normAutofit/>
          </a:bodyPr>
          <a:lstStyle/>
          <a:p>
            <a:r>
              <a:rPr lang="en-CA" dirty="0"/>
              <a:t>Present quadratic model captures nonlinear force for all radii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4AD2B-D130-8E4A-3035-2F80B52B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681C0-019C-C645-4AE7-C490653C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87" y="708464"/>
            <a:ext cx="5694993" cy="571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A6F6F-94DE-5FF6-A66E-C8700B495F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7223" y="702084"/>
            <a:ext cx="6041539" cy="57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77788-09FC-E0AA-60BA-839A00C5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580E-5FC8-4650-D35A-DE46EC08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855"/>
            <a:ext cx="12192000" cy="715962"/>
          </a:xfrm>
        </p:spPr>
        <p:txBody>
          <a:bodyPr>
            <a:normAutofit/>
          </a:bodyPr>
          <a:lstStyle/>
          <a:p>
            <a:r>
              <a:rPr lang="en-CA" dirty="0"/>
              <a:t>Analytical shapes match numerical profiles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F3D4D-95F7-4B88-DD4F-336A20B9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54DCF-043C-40C2-35A9-5EE05C0A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" y="799963"/>
            <a:ext cx="3744416" cy="5626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04F84-5E48-A2C1-8D4B-44B8658D55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36373" y="799963"/>
            <a:ext cx="3641546" cy="5626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C05AE-83D2-2FE2-2A7F-4F4F01E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3997" y="799963"/>
            <a:ext cx="4217606" cy="56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4975-0613-5FB6-4091-67E5D7CB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8C7D09-0A03-C32F-BA9E-71D497689F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5962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Cubic error scaling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8C7D09-0A03-C32F-BA9E-71D497689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5962"/>
              </a:xfrm>
              <a:blipFill>
                <a:blip r:embed="rId3"/>
                <a:stretch>
                  <a:fillRect t="-7018"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0B932-C2AA-2229-6064-7E533C98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A0502-88A0-576E-0816-8FC342EB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5287" y="718713"/>
            <a:ext cx="5616624" cy="568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79727-9C4D-A851-47E6-FFD96F870B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11002" y="713211"/>
            <a:ext cx="5685711" cy="56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5F5D-FC0E-254C-8FCB-7E9DC0E7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1D6-FBCE-E453-F378-53DCEC2B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936104"/>
          </a:xfrm>
        </p:spPr>
        <p:txBody>
          <a:bodyPr>
            <a:normAutofit/>
          </a:bodyPr>
          <a:lstStyle/>
          <a:p>
            <a:r>
              <a:rPr lang="en-CA" dirty="0"/>
              <a:t>Oscillatory deformation: governing equations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127BC-5F26-8FF9-2F72-59E78CA0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7B38A-6BEC-50FE-8D1B-5F1C8312E27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3670" y="1579367"/>
            <a:ext cx="4515231" cy="244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B70D0-D9E4-C32A-AB63-3DCFB05181DF}"/>
              </a:ext>
            </a:extLst>
          </p:cNvPr>
          <p:cNvSpPr txBox="1"/>
          <p:nvPr/>
        </p:nvSpPr>
        <p:spPr>
          <a:xfrm>
            <a:off x="5303912" y="263691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Lubrication (droplet):</a:t>
            </a:r>
          </a:p>
        </p:txBody>
      </p:sp>
      <p:pic>
        <p:nvPicPr>
          <p:cNvPr id="16" name="Picture 1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\left(\th\right) = 2 \int_0^{\infty}\left[\Gh\left(\tauh\right) \, \bEh\left(\th-\tauh\right)\right]\d\tauh.&#10;\end{align*}}&#10;&#10;\end{document}" title="IguanaTex Picture Display">
            <a:extLst>
              <a:ext uri="{FF2B5EF4-FFF2-40B4-BE49-F238E27FC236}">
                <a16:creationId xmlns:a16="http://schemas.microsoft.com/office/drawing/2014/main" id="{371DB667-E1A5-0DF2-FBAF-5C872ED96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12024" y="1484386"/>
            <a:ext cx="38608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AE4111-2D0A-DB3D-4350-E0820E872CD4}"/>
              </a:ext>
            </a:extLst>
          </p:cNvPr>
          <p:cNvSpPr txBox="1"/>
          <p:nvPr/>
        </p:nvSpPr>
        <p:spPr>
          <a:xfrm>
            <a:off x="5303912" y="908720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Maxwell (droplet):</a:t>
            </a:r>
          </a:p>
        </p:txBody>
      </p:sp>
      <p:pic>
        <p:nvPicPr>
          <p:cNvPr id="31" name="Picture 3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 \cdot \buh &amp;= \bzero,&#10;        \\&#10;        0 &amp;= -\frac{\partial \ph}{\partial \rh} + \int_0^{\infty}\left[\Gh\left(\tauh\right)\frac{\pa^2}{\pa\zh^2}\uh_r\left(\th - \tauh\right)\right]\d \tauh.&#10;\end{align*}}&#10;&#10;\end{document}" title="IguanaTex Picture Display">
            <a:extLst>
              <a:ext uri="{FF2B5EF4-FFF2-40B4-BE49-F238E27FC236}">
                <a16:creationId xmlns:a16="http://schemas.microsoft.com/office/drawing/2014/main" id="{D59D713E-876D-908A-1AD4-A42039A7E4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07968" y="3277853"/>
            <a:ext cx="5080000" cy="106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8FFF5C-3E3B-5D8E-3C3B-FF3108E2466B}"/>
              </a:ext>
            </a:extLst>
          </p:cNvPr>
          <p:cNvSpPr txBox="1"/>
          <p:nvPr/>
        </p:nvSpPr>
        <p:spPr>
          <a:xfrm>
            <a:off x="5303912" y="4776852"/>
            <a:ext cx="474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Stokes (ambient):</a:t>
            </a:r>
          </a:p>
        </p:txBody>
      </p:sp>
      <p:pic>
        <p:nvPicPr>
          <p:cNvPr id="36" name="Picture 3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pa \cdot \buh_a &amp;= \bzero,\\&#10;          \bzero &amp;= -\bnablahpa \, \ph_a + \nablahpa^2\,\bu_a.&#10;\end{align*}}&#10;&#10;\end{document}" title="IguanaTex Picture Display">
            <a:extLst>
              <a:ext uri="{FF2B5EF4-FFF2-40B4-BE49-F238E27FC236}">
                <a16:creationId xmlns:a16="http://schemas.microsoft.com/office/drawing/2014/main" id="{AB80D45C-85E7-C9FF-2DA0-586D425B19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760468" y="5377904"/>
            <a:ext cx="3022600" cy="787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9DEAAC-352A-B892-EDC6-FAA5E9B2A658}"/>
              </a:ext>
            </a:extLst>
          </p:cNvPr>
          <p:cNvSpPr txBox="1"/>
          <p:nvPr/>
        </p:nvSpPr>
        <p:spPr>
          <a:xfrm>
            <a:off x="147781" y="427452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Thin </a:t>
            </a: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gap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43" name="Picture 4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= H_0/R \ll 1&#10;\end{align*}}&#10;&#10;\end{document}" title="IguanaTex Picture Display">
            <a:extLst>
              <a:ext uri="{FF2B5EF4-FFF2-40B4-BE49-F238E27FC236}">
                <a16:creationId xmlns:a16="http://schemas.microsoft.com/office/drawing/2014/main" id="{2AB4556F-49C7-25EB-ACD6-C842617DCD9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69351" y="4347579"/>
            <a:ext cx="1600200" cy="254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82D53C-3764-6F71-C1EC-B13643B14CB7}"/>
              </a:ext>
            </a:extLst>
          </p:cNvPr>
          <p:cNvSpPr txBox="1"/>
          <p:nvPr/>
        </p:nvSpPr>
        <p:spPr>
          <a:xfrm>
            <a:off x="147781" y="490109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Small-strain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45" name="Picture 4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H(t)/H_0 \sim \varepsilon \ll 1&#10;\end{align*}}&#10;&#10;\end{document}" title="IguanaTex Picture Display">
            <a:extLst>
              <a:ext uri="{FF2B5EF4-FFF2-40B4-BE49-F238E27FC236}">
                <a16:creationId xmlns:a16="http://schemas.microsoft.com/office/drawing/2014/main" id="{144BA685-777F-BBD2-6B31-F72D741A27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669351" y="4997776"/>
            <a:ext cx="2133600" cy="25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E155C-12B3-65E0-169F-D9823D75DB35}"/>
              </a:ext>
            </a:extLst>
          </p:cNvPr>
          <p:cNvSpPr txBox="1"/>
          <p:nvPr/>
        </p:nvSpPr>
        <p:spPr>
          <a:xfrm>
            <a:off x="147781" y="560072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Initial pinning angle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8" name="Picture 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theta_0 \approx \pi/2&#10;\end{align*}}&#10;&#10;\end{document}" title="IguanaTex Picture Display">
            <a:extLst>
              <a:ext uri="{FF2B5EF4-FFF2-40B4-BE49-F238E27FC236}">
                <a16:creationId xmlns:a16="http://schemas.microsoft.com/office/drawing/2014/main" id="{BFFB8961-1939-515E-3E72-9842ADB2AF6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13009" y="5695280"/>
            <a:ext cx="965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08ED-AD9C-82F3-51E2-3BE74687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B01B-388A-F8A5-C322-5C4CE78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936104"/>
          </a:xfrm>
        </p:spPr>
        <p:txBody>
          <a:bodyPr>
            <a:normAutofit/>
          </a:bodyPr>
          <a:lstStyle/>
          <a:p>
            <a:r>
              <a:rPr lang="en-CA" dirty="0"/>
              <a:t>Oscillatory deformation: boundary conditions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24464-5244-2984-EDC0-79C07CD4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F6409-DC0C-A03C-D196-FBDE770EF5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3670" y="1579367"/>
            <a:ext cx="4515231" cy="244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BA1F73-0A06-E42F-1EF7-97BDDBC4DE09}"/>
              </a:ext>
            </a:extLst>
          </p:cNvPr>
          <p:cNvSpPr txBox="1"/>
          <p:nvPr/>
        </p:nvSpPr>
        <p:spPr>
          <a:xfrm>
            <a:off x="5303912" y="2996952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Kinematic condition at interface: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EDECF1-C2EC-66FA-424B-F8C43DB226C7}"/>
              </a:ext>
            </a:extLst>
          </p:cNvPr>
          <p:cNvSpPr txBox="1"/>
          <p:nvPr/>
        </p:nvSpPr>
        <p:spPr>
          <a:xfrm>
            <a:off x="5303912" y="908720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No-slip on substrates</a:t>
            </a:r>
          </a:p>
        </p:txBody>
      </p:sp>
      <p:pic>
        <p:nvPicPr>
          <p:cNvPr id="28" name="Picture 2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partial \fRh}{\partial \th}\left(\zh,\th\right) = \uh_r\left(\fRh,\zh,\th\right)&#10;\end{align*}}&#10;&#10;\end{document}" title="IguanaTex Picture Display">
            <a:extLst>
              <a:ext uri="{FF2B5EF4-FFF2-40B4-BE49-F238E27FC236}">
                <a16:creationId xmlns:a16="http://schemas.microsoft.com/office/drawing/2014/main" id="{66F7D59D-3063-FE6B-13C0-BE49E73B39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33886" y="3465378"/>
            <a:ext cx="25400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A213FE-9EEA-C78D-9BC9-8ED2263DE31E}"/>
              </a:ext>
            </a:extLst>
          </p:cNvPr>
          <p:cNvSpPr txBox="1"/>
          <p:nvPr/>
        </p:nvSpPr>
        <p:spPr>
          <a:xfrm>
            <a:off x="5319610" y="4507026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Interfacial stress balance:</a:t>
            </a:r>
          </a:p>
        </p:txBody>
      </p:sp>
      <p:pic>
        <p:nvPicPr>
          <p:cNvPr id="35" name="Picture 3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_d\left(\fRh,\th\right) = -\Ca_0^{-1}\, \fRh_1''\left(\zh, \th\right)&#10;\end{align*}}&#10;&#10;\end{document}" title="IguanaTex Picture Display">
            <a:extLst>
              <a:ext uri="{FF2B5EF4-FFF2-40B4-BE49-F238E27FC236}">
                <a16:creationId xmlns:a16="http://schemas.microsoft.com/office/drawing/2014/main" id="{54ABD279-1851-6C24-310A-61D01E7FF9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33886" y="5011082"/>
            <a:ext cx="30988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297420-BA3B-2911-E9E9-7F3A6EFB8D51}"/>
                  </a:ext>
                </a:extLst>
              </p:cNvPr>
              <p:cNvSpPr txBox="1"/>
              <p:nvPr/>
            </p:nvSpPr>
            <p:spPr>
              <a:xfrm>
                <a:off x="5303377" y="1556792"/>
                <a:ext cx="4070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Axisymmetric (regular at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𝑟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297420-BA3B-2911-E9E9-7F3A6EFB8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77" y="1556792"/>
                <a:ext cx="4070986" cy="400110"/>
              </a:xfrm>
              <a:prstGeom prst="rect">
                <a:avLst/>
              </a:prstGeom>
              <a:blipFill>
                <a:blip r:embed="rId11"/>
                <a:stretch>
                  <a:fillRect l="-1242" t="-6061" r="-62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FB910D5-D6D6-903C-BB8E-237BCD6BAFD9}"/>
              </a:ext>
            </a:extLst>
          </p:cNvPr>
          <p:cNvSpPr txBox="1"/>
          <p:nvPr/>
        </p:nvSpPr>
        <p:spPr>
          <a:xfrm>
            <a:off x="5319610" y="2236802"/>
            <a:ext cx="244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Quiescent far field</a:t>
            </a:r>
            <a:endParaRPr lang="en-US" sz="2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B11CF-5C0B-B35A-43C5-4F73B126F363}"/>
              </a:ext>
            </a:extLst>
          </p:cNvPr>
          <p:cNvSpPr txBox="1"/>
          <p:nvPr/>
        </p:nvSpPr>
        <p:spPr>
          <a:xfrm>
            <a:off x="147781" y="427452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Thin </a:t>
            </a: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gap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6" name="Picture 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= H_0/R \ll 1&#10;\end{align*}}&#10;&#10;\end{document}" title="IguanaTex Picture Display">
            <a:extLst>
              <a:ext uri="{FF2B5EF4-FFF2-40B4-BE49-F238E27FC236}">
                <a16:creationId xmlns:a16="http://schemas.microsoft.com/office/drawing/2014/main" id="{7744590B-71E2-4189-FC1E-12851E9886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69351" y="4347579"/>
            <a:ext cx="1600200" cy="25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20026-59D5-2782-2C00-C0D57E67C61A}"/>
              </a:ext>
            </a:extLst>
          </p:cNvPr>
          <p:cNvSpPr txBox="1"/>
          <p:nvPr/>
        </p:nvSpPr>
        <p:spPr>
          <a:xfrm>
            <a:off x="147781" y="490109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Small-strain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10" name="Picture 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H(t)/H_0 \sim \varepsilon \ll 1&#10;\end{align*}}&#10;&#10;\end{document}" title="IguanaTex Picture Display">
            <a:extLst>
              <a:ext uri="{FF2B5EF4-FFF2-40B4-BE49-F238E27FC236}">
                <a16:creationId xmlns:a16="http://schemas.microsoft.com/office/drawing/2014/main" id="{C48F108E-388E-9F52-374B-F2B9BF21F9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69351" y="4997776"/>
            <a:ext cx="2133600" cy="25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ECB6A1-24A5-9F23-4DFC-D1FA9C750FEF}"/>
              </a:ext>
            </a:extLst>
          </p:cNvPr>
          <p:cNvSpPr txBox="1"/>
          <p:nvPr/>
        </p:nvSpPr>
        <p:spPr>
          <a:xfrm>
            <a:off x="147781" y="560072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Initial pinning angle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</a:t>
            </a:r>
          </a:p>
        </p:txBody>
      </p:sp>
      <p:pic>
        <p:nvPicPr>
          <p:cNvPr id="13" name="Picture 1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theta_0 \approx \pi/2&#10;\end{align*}}&#10;&#10;\end{document}" title="IguanaTex Picture Display">
            <a:extLst>
              <a:ext uri="{FF2B5EF4-FFF2-40B4-BE49-F238E27FC236}">
                <a16:creationId xmlns:a16="http://schemas.microsoft.com/office/drawing/2014/main" id="{242EE64D-57F0-C995-09B6-A6F978DD34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513009" y="5695280"/>
            <a:ext cx="965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DCBDB-AE00-AA10-5F09-1BCEDBE1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BDE1-3015-91FB-A02D-AA1FCB40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936104"/>
          </a:xfrm>
        </p:spPr>
        <p:txBody>
          <a:bodyPr>
            <a:normAutofit/>
          </a:bodyPr>
          <a:lstStyle/>
          <a:p>
            <a:r>
              <a:rPr lang="en-CA" dirty="0"/>
              <a:t>Force decomposition and limiting-case validation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BBAA-FBE0-4E47-9A87-85C001B7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15</a:t>
            </a:fld>
            <a:endParaRPr lang="en-US" dirty="0"/>
          </a:p>
        </p:txBody>
      </p:sp>
      <p:pic>
        <p:nvPicPr>
          <p:cNvPr id="27" name="Picture 26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Fh(t) = \dfrac{F(t)}{\pi R\gamma} = $}&#10;\end{document}" title="IguanaTex Picture Display">
            <a:extLst>
              <a:ext uri="{FF2B5EF4-FFF2-40B4-BE49-F238E27FC236}">
                <a16:creationId xmlns:a16="http://schemas.microsoft.com/office/drawing/2014/main" id="{5B63A5BF-714B-CA83-DBAE-DE52C6C538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1513" y="2709660"/>
            <a:ext cx="1625600" cy="584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B12F4E41-80C4-B5F0-85CC-389F9AF37469}"/>
              </a:ext>
            </a:extLst>
          </p:cNvPr>
          <p:cNvSpPr/>
          <p:nvPr/>
        </p:nvSpPr>
        <p:spPr>
          <a:xfrm rot="10800000">
            <a:off x="1991545" y="1340768"/>
            <a:ext cx="400110" cy="3455050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1$}&#10;\end{document}" title="IguanaTex Picture Display">
            <a:extLst>
              <a:ext uri="{FF2B5EF4-FFF2-40B4-BE49-F238E27FC236}">
                <a16:creationId xmlns:a16="http://schemas.microsoft.com/office/drawing/2014/main" id="{B333EEB4-10BC-FAD7-0EFC-A925ED7F1B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62128" y="1528188"/>
            <a:ext cx="101600" cy="177800"/>
          </a:xfrm>
          <a:prstGeom prst="rect">
            <a:avLst/>
          </a:prstGeom>
        </p:spPr>
      </p:pic>
      <p:pic>
        <p:nvPicPr>
          <p:cNvPr id="35" name="Picture 34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6\,\varepsilon}{\delta^2}\sin\th$}&#10;\end{document}" title="IguanaTex Picture Display">
            <a:extLst>
              <a:ext uri="{FF2B5EF4-FFF2-40B4-BE49-F238E27FC236}">
                <a16:creationId xmlns:a16="http://schemas.microsoft.com/office/drawing/2014/main" id="{347A8E21-1AB2-73A7-F829-3961712FA9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437232" y="2176260"/>
            <a:ext cx="11176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6488F4-7796-A290-D91D-C71F11546BA3}"/>
              </a:ext>
            </a:extLst>
          </p:cNvPr>
          <p:cNvSpPr txBox="1"/>
          <p:nvPr/>
        </p:nvSpPr>
        <p:spPr>
          <a:xfrm>
            <a:off x="4324848" y="1352962"/>
            <a:ext cx="3013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(Laplace pressure </a:t>
            </a:r>
            <a:b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+ line interfacial tension)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971EF-BACA-9B44-FDDD-A84443EA7D60}"/>
              </a:ext>
            </a:extLst>
          </p:cNvPr>
          <p:cNvSpPr txBox="1"/>
          <p:nvPr/>
        </p:nvSpPr>
        <p:spPr>
          <a:xfrm>
            <a:off x="4530046" y="2204864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(curvature stresses)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88FD4C-E80C-EE43-A70C-045152098126}"/>
              </a:ext>
            </a:extLst>
          </p:cNvPr>
          <p:cNvSpPr txBox="1"/>
          <p:nvPr/>
        </p:nvSpPr>
        <p:spPr>
          <a:xfrm>
            <a:off x="4602054" y="3172906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(bulk viscous stresses)</a:t>
            </a:r>
          </a:p>
        </p:txBody>
      </p:sp>
      <p:pic>
        <p:nvPicPr>
          <p:cNvPr id="40" name="Picture 39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left(\dfrac{3\,\varepsilon}{2\delta^2}\cos\th\right)\Ca$}&#10;\end{document}" title="IguanaTex Picture Display">
            <a:extLst>
              <a:ext uri="{FF2B5EF4-FFF2-40B4-BE49-F238E27FC236}">
                <a16:creationId xmlns:a16="http://schemas.microsoft.com/office/drawing/2014/main" id="{9478A1BA-CD71-DD3D-4C44-7C6C185387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437232" y="3082156"/>
            <a:ext cx="1981200" cy="533400"/>
          </a:xfrm>
          <a:prstGeom prst="rect">
            <a:avLst/>
          </a:prstGeom>
        </p:spPr>
      </p:pic>
      <p:pic>
        <p:nvPicPr>
          <p:cNvPr id="43" name="Picture 42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left(\dfrac{3\,\varepsilon}{2\delta^2}\sin\th\right)\text{Ec}$}&#10;\end{document}" title="IguanaTex Picture Display">
            <a:extLst>
              <a:ext uri="{FF2B5EF4-FFF2-40B4-BE49-F238E27FC236}">
                <a16:creationId xmlns:a16="http://schemas.microsoft.com/office/drawing/2014/main" id="{60CAAD36-B87F-D5BC-1A6D-B396FEE15D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23592" y="4077072"/>
            <a:ext cx="1930400" cy="533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DF927D-449B-7563-6011-6ACAC32C2580}"/>
              </a:ext>
            </a:extLst>
          </p:cNvPr>
          <p:cNvSpPr txBox="1"/>
          <p:nvPr/>
        </p:nvSpPr>
        <p:spPr>
          <a:xfrm>
            <a:off x="4583832" y="4149080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(bulk elastic stresses)</a:t>
            </a:r>
          </a:p>
        </p:txBody>
      </p:sp>
      <p:pic>
        <p:nvPicPr>
          <p:cNvPr id="47" name="Picture 4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Ca = G'' R/\gamma&#10;\end{align*}}&#10;&#10;\end{document}" title="IguanaTex Picture Display">
            <a:extLst>
              <a:ext uri="{FF2B5EF4-FFF2-40B4-BE49-F238E27FC236}">
                <a16:creationId xmlns:a16="http://schemas.microsoft.com/office/drawing/2014/main" id="{91502430-BCBC-92F0-903D-F04613821B2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7912" y="5229200"/>
            <a:ext cx="1422400" cy="279400"/>
          </a:xfrm>
          <a:prstGeom prst="rect">
            <a:avLst/>
          </a:prstGeom>
        </p:spPr>
      </p:pic>
      <p:pic>
        <p:nvPicPr>
          <p:cNvPr id="50" name="Picture 4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Ec = G' R/\gamma&#10;\end{align*}}&#10;&#10;\end{document}" title="IguanaTex Picture Display">
            <a:extLst>
              <a:ext uri="{FF2B5EF4-FFF2-40B4-BE49-F238E27FC236}">
                <a16:creationId xmlns:a16="http://schemas.microsoft.com/office/drawing/2014/main" id="{93D14123-EEDD-5238-FC34-F4FE9662586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47912" y="5733256"/>
            <a:ext cx="1346200" cy="279400"/>
          </a:xfrm>
          <a:prstGeom prst="rect">
            <a:avLst/>
          </a:prstGeom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01E61827-0B8F-3136-C01D-67335A5EF5D2}"/>
              </a:ext>
            </a:extLst>
          </p:cNvPr>
          <p:cNvSpPr/>
          <p:nvPr/>
        </p:nvSpPr>
        <p:spPr>
          <a:xfrm>
            <a:off x="8830923" y="3091632"/>
            <a:ext cx="400110" cy="1528316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F560EF-038A-0344-46ED-F993520E883B}"/>
              </a:ext>
            </a:extLst>
          </p:cNvPr>
          <p:cNvSpPr txBox="1"/>
          <p:nvPr/>
        </p:nvSpPr>
        <p:spPr>
          <a:xfrm>
            <a:off x="9264352" y="369786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Phan-Thien (1980), </a:t>
            </a:r>
            <a:b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1400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Wingstrand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et al. (2016) 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63" name="Picture 6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{\Ca,\,\text{Ec}\} \gg 1&#10;\end{align*}}&#10;&#10;\end{document}" title="IguanaTex Picture Display">
            <a:extLst>
              <a:ext uri="{FF2B5EF4-FFF2-40B4-BE49-F238E27FC236}">
                <a16:creationId xmlns:a16="http://schemas.microsoft.com/office/drawing/2014/main" id="{E6D095B6-E7E0-2F27-1C15-86F69D96CBE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421936" y="3330634"/>
            <a:ext cx="1498600" cy="254000"/>
          </a:xfrm>
          <a:prstGeom prst="rect">
            <a:avLst/>
          </a:prstGeom>
        </p:spPr>
      </p:pic>
      <p:sp>
        <p:nvSpPr>
          <p:cNvPr id="55" name="Right Brace 54">
            <a:extLst>
              <a:ext uri="{FF2B5EF4-FFF2-40B4-BE49-F238E27FC236}">
                <a16:creationId xmlns:a16="http://schemas.microsoft.com/office/drawing/2014/main" id="{5F51740D-D2D3-3DC6-C1C4-AF90E5747E5B}"/>
              </a:ext>
            </a:extLst>
          </p:cNvPr>
          <p:cNvSpPr/>
          <p:nvPr/>
        </p:nvSpPr>
        <p:spPr>
          <a:xfrm>
            <a:off x="7536160" y="1352962"/>
            <a:ext cx="400110" cy="2262594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352DFC-99C1-D1CD-28F1-2E15F1189523}"/>
              </a:ext>
            </a:extLst>
          </p:cNvPr>
          <p:cNvSpPr txBox="1"/>
          <p:nvPr/>
        </p:nvSpPr>
        <p:spPr>
          <a:xfrm>
            <a:off x="8040216" y="2401143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Barakat et al. (2021)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61" name="Picture 6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Ca \lesssim 1,\,\text{Ec} \to 0&#10;\end{align*}}&#10;&#10;\end{document}" title="IguanaTex Picture Display">
            <a:extLst>
              <a:ext uri="{FF2B5EF4-FFF2-40B4-BE49-F238E27FC236}">
                <a16:creationId xmlns:a16="http://schemas.microsoft.com/office/drawing/2014/main" id="{76C4536C-0A5A-905E-AA88-0882F9E6FEE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113216" y="1988840"/>
            <a:ext cx="1727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45" grpId="0"/>
      <p:bldP spid="51" grpId="0" animBg="1"/>
      <p:bldP spid="52" grpId="0"/>
      <p:bldP spid="55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B39B1-7029-EC4D-F5B5-1EBD49AE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F082-6E3F-39DC-9265-1F409D16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936104"/>
          </a:xfrm>
        </p:spPr>
        <p:txBody>
          <a:bodyPr>
            <a:normAutofit/>
          </a:bodyPr>
          <a:lstStyle/>
          <a:p>
            <a:r>
              <a:rPr lang="en-CA" dirty="0"/>
              <a:t>Material properties from force response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75754-D84C-556F-FEA2-FAF21B85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F(t) = A + B\sin(\omega t + \phi),&#10;\end{align*}}&#10;&#10;\end{document}" title="IguanaTex Picture Display">
            <a:extLst>
              <a:ext uri="{FF2B5EF4-FFF2-40B4-BE49-F238E27FC236}">
                <a16:creationId xmlns:a16="http://schemas.microsoft.com/office/drawing/2014/main" id="{6A27CA1D-6E5C-5908-D1EF-6D46AF7D9E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95800" y="1196752"/>
            <a:ext cx="2844800" cy="25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89118-1C60-47DF-00EE-65AE96476E88}"/>
              </a:ext>
            </a:extLst>
          </p:cNvPr>
          <p:cNvSpPr txBox="1"/>
          <p:nvPr/>
        </p:nvSpPr>
        <p:spPr>
          <a:xfrm>
            <a:off x="335360" y="1916832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Static offset: </a:t>
            </a:r>
          </a:p>
        </p:txBody>
      </p:sp>
      <p:pic>
        <p:nvPicPr>
          <p:cNvPr id="10" name="Picture 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A = \pi R \gamma&#10;\end{align*}}&#10;&#10;\end{document}" title="IguanaTex Picture Display">
            <a:extLst>
              <a:ext uri="{FF2B5EF4-FFF2-40B4-BE49-F238E27FC236}">
                <a16:creationId xmlns:a16="http://schemas.microsoft.com/office/drawing/2014/main" id="{5956D4BE-2039-89D6-28BF-F915F04050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79800" y="1989887"/>
            <a:ext cx="1016000" cy="25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A73B2-9CF1-5BB4-5B71-8B132340D773}"/>
              </a:ext>
            </a:extLst>
          </p:cNvPr>
          <p:cNvSpPr txBox="1"/>
          <p:nvPr/>
        </p:nvSpPr>
        <p:spPr>
          <a:xfrm>
            <a:off x="335360" y="2783022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Amplitude: </a:t>
            </a:r>
          </a:p>
        </p:txBody>
      </p:sp>
      <p:pic>
        <p:nvPicPr>
          <p:cNvPr id="23" name="Picture 2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B = \frac{3\varepsilon \pi R^2}{2\delta^2}\left(G'^2_{\text{eff}} + G''^2\right)^{1/2}, \quad G'_{\text{eff}} = G' + 4\gamma/R&#10;\end{align*}}&#10;&#10;\end{document}" title="IguanaTex Picture Display">
            <a:extLst>
              <a:ext uri="{FF2B5EF4-FFF2-40B4-BE49-F238E27FC236}">
                <a16:creationId xmlns:a16="http://schemas.microsoft.com/office/drawing/2014/main" id="{FC809559-E836-EB3A-0A1A-09408EF010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57344" y="2708920"/>
            <a:ext cx="5384800" cy="55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8AD3F-4488-810F-DB0F-1972A8E2DDBF}"/>
              </a:ext>
            </a:extLst>
          </p:cNvPr>
          <p:cNvSpPr txBox="1"/>
          <p:nvPr/>
        </p:nvSpPr>
        <p:spPr>
          <a:xfrm>
            <a:off x="335360" y="3674869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Phase lag: </a:t>
            </a:r>
          </a:p>
        </p:txBody>
      </p:sp>
      <p:pic>
        <p:nvPicPr>
          <p:cNvPr id="37" name="Picture 3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i = \arctan\left(G''/G'_{\text{eff}}\right)&#10;\end{align*}}&#10;&#10;\end{document}" title="IguanaTex Picture Display">
            <a:extLst>
              <a:ext uri="{FF2B5EF4-FFF2-40B4-BE49-F238E27FC236}">
                <a16:creationId xmlns:a16="http://schemas.microsoft.com/office/drawing/2014/main" id="{08766834-524D-D460-62A2-B8E913382B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57344" y="3735224"/>
            <a:ext cx="2286000" cy="279400"/>
          </a:xfrm>
          <a:prstGeom prst="rect">
            <a:avLst/>
          </a:prstGeom>
        </p:spPr>
      </p:pic>
      <p:pic>
        <p:nvPicPr>
          <p:cNvPr id="46" name="Picture 4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10;\gamma = \frac{A}{\pi R}, \quad&#9;&#10;    G'(\omega) = \left(\frac{2\delta^2 B}{3\varepsilon \pi R^2}\right)\cos \phi - \frac{4A}{\pi R^2}, \quad &#10;    G''(\omega) = \left(\frac{2\delta^2 B}{3\varepsilon \pi R^2}\right)\sin \phi&#10;\end{align*}}&#10;&#10;\end{document}" title="IguanaTex Picture Display">
            <a:extLst>
              <a:ext uri="{FF2B5EF4-FFF2-40B4-BE49-F238E27FC236}">
                <a16:creationId xmlns:a16="http://schemas.microsoft.com/office/drawing/2014/main" id="{01709CA3-1347-37E6-F3AA-82F0FBC500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87344" y="5102448"/>
            <a:ext cx="7848600" cy="5588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4D5C36-FBE1-4D8B-53C4-7405333892FD}"/>
              </a:ext>
            </a:extLst>
          </p:cNvPr>
          <p:cNvSpPr/>
          <p:nvPr/>
        </p:nvSpPr>
        <p:spPr>
          <a:xfrm>
            <a:off x="1861744" y="4995912"/>
            <a:ext cx="8122688" cy="8813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4" grpId="0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F8BBE-AAAB-AD77-D896-CC2E9F82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B609209-7FE2-F736-B7D0-293BD308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770993-5EC9-EBC8-EC52-628EED990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44" y="1111610"/>
            <a:ext cx="5900148" cy="4634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A792F4-7DCD-15AB-F6AB-A7E50E069EBC}"/>
              </a:ext>
            </a:extLst>
          </p:cNvPr>
          <p:cNvSpPr txBox="1"/>
          <p:nvPr/>
        </p:nvSpPr>
        <p:spPr>
          <a:xfrm>
            <a:off x="6168010" y="1382286"/>
            <a:ext cx="5760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CA" sz="2000" dirty="0"/>
              <a:t>Theory for nonlinear quasi-static force-shape of Newtonian microdroplets; infer interfacial tension</a:t>
            </a:r>
            <a:b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endParaRPr lang="en-US" sz="2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CA" sz="2000" dirty="0"/>
              <a:t>Theory for thin-gap, small-strain oscillatory force of viscoelastic microdroplets</a:t>
            </a:r>
            <a:b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endParaRPr lang="en-US" sz="2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CA" sz="2000" dirty="0"/>
              <a:t>Method to decouple interfacial tension and bulk rheology from measured force</a:t>
            </a:r>
            <a:endParaRPr lang="en-US" sz="2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6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4F8D7-5462-09D0-1073-A328F4A3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010DC1-72F7-C200-77D6-D30DDFA9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EC2B4-19C5-4330-686C-91B301F1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2" y="878792"/>
            <a:ext cx="4744426" cy="3558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AF19B-B574-1531-263D-3801683DE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168" y="878792"/>
            <a:ext cx="4744426" cy="3558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B1BC8-407A-A991-1588-4D2E8053E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82" y="5139006"/>
            <a:ext cx="2397550" cy="115881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1E5FBD9-9029-7757-60EE-0D728EEA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43" y="5319339"/>
            <a:ext cx="4744426" cy="7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B7662-990A-C312-EC75-13B9A395A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480" y="4915407"/>
            <a:ext cx="1008114" cy="1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ACF5A-A21F-9706-09E0-721D8226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AED4BF-9B06-5080-6FAA-6D7F129E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/>
          <a:lstStyle/>
          <a:p>
            <a:r>
              <a:rPr lang="en-US" dirty="0"/>
              <a:t>Young-Laplace equation and parameterized bridge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3620B-2251-7D0F-026F-A8D645773DA6}"/>
              </a:ext>
            </a:extLst>
          </p:cNvPr>
          <p:cNvSpPr txBox="1"/>
          <p:nvPr/>
        </p:nvSpPr>
        <p:spPr>
          <a:xfrm>
            <a:off x="166790" y="1386577"/>
            <a:ext cx="4459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Axisymmetric Young-Laplace equation: </a:t>
            </a:r>
          </a:p>
        </p:txBody>
      </p:sp>
      <p:pic>
        <p:nvPicPr>
          <p:cNvPr id="8" name="Picture 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Delta P}{\gamma} = 2\fH = \frac{1}{\fR\left(1 + \fR'^2\right)^{1/2}} - \frac{\fR''}{\left(1 + \fR'^2\right)^{3/2}}.&#10;\end{align*}}&#10;&#10;\end{document}" title="IguanaTex Picture Display">
            <a:extLst>
              <a:ext uri="{FF2B5EF4-FFF2-40B4-BE49-F238E27FC236}">
                <a16:creationId xmlns:a16="http://schemas.microsoft.com/office/drawing/2014/main" id="{7C5AEB7D-6F3C-583D-F0A5-326F927DEA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43872" y="1256432"/>
            <a:ext cx="48514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31E33-1C81-31A6-1D52-7B22A386AA5B}"/>
              </a:ext>
            </a:extLst>
          </p:cNvPr>
          <p:cNvSpPr txBox="1"/>
          <p:nvPr/>
        </p:nvSpPr>
        <p:spPr>
          <a:xfrm>
            <a:off x="191344" y="315773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First integral: </a:t>
            </a:r>
          </a:p>
        </p:txBody>
      </p:sp>
      <p:pic>
        <p:nvPicPr>
          <p:cNvPr id="13" name="Picture 1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 \cos \phi - \fH \fR^2 = -\frac{F}{2\pi \gamma}&#10;\end{align*}}&#10;&#10;\end{document}" title="IguanaTex Picture Display">
            <a:extLst>
              <a:ext uri="{FF2B5EF4-FFF2-40B4-BE49-F238E27FC236}">
                <a16:creationId xmlns:a16="http://schemas.microsoft.com/office/drawing/2014/main" id="{EEC35669-E9AF-8C9A-EF3E-CFE8471EC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33191" y="3060824"/>
            <a:ext cx="2616200" cy="58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DF49F-67C1-6940-8C2C-97B089A697EB}"/>
                  </a:ext>
                </a:extLst>
              </p:cNvPr>
              <p:cNvSpPr txBox="1"/>
              <p:nvPr/>
            </p:nvSpPr>
            <p:spPr>
              <a:xfrm>
                <a:off x="166790" y="2340098"/>
                <a:ext cx="28191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In terms of tilt angle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𝜙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DF49F-67C1-6940-8C2C-97B089A6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90" y="2340098"/>
                <a:ext cx="2819105" cy="400110"/>
              </a:xfrm>
              <a:prstGeom prst="rect">
                <a:avLst/>
              </a:prstGeom>
              <a:blipFill>
                <a:blip r:embed="rId10"/>
                <a:stretch>
                  <a:fillRect l="-1339" t="-6061" r="-178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2\fH = \frac{\cos \phi}{\fR} - \phi' \cos\phi.&#10;\end{align*}}&#10;&#10;\end{document}" title="IguanaTex Picture Display">
            <a:extLst>
              <a:ext uri="{FF2B5EF4-FFF2-40B4-BE49-F238E27FC236}">
                <a16:creationId xmlns:a16="http://schemas.microsoft.com/office/drawing/2014/main" id="{C5427073-F250-AFEF-FED8-F3B75B6373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43672" y="2263336"/>
            <a:ext cx="2413000" cy="533400"/>
          </a:xfrm>
          <a:prstGeom prst="rect">
            <a:avLst/>
          </a:prstGeom>
        </p:spPr>
      </p:pic>
      <p:pic>
        <p:nvPicPr>
          <p:cNvPr id="18" name="Picture 1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(\phi) = \frac{1}{2\fH} \left[\cos \phi + \left(\cos^2\phi - 4\fF\right)^{1/2}\right], \quad \pi/2 - \theta \le \phi \le \theta - \pi/2.&#10;\end{align*}}&#10;&#10;\end{document}" title="IguanaTex Picture Display">
            <a:extLst>
              <a:ext uri="{FF2B5EF4-FFF2-40B4-BE49-F238E27FC236}">
                <a16:creationId xmlns:a16="http://schemas.microsoft.com/office/drawing/2014/main" id="{43A52ACB-E10F-DEC4-EF98-B08A1B1A0B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510473" y="4061265"/>
            <a:ext cx="7239000" cy="533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D30C8B-CDFC-DE09-0D17-9033261C4A62}"/>
              </a:ext>
            </a:extLst>
          </p:cNvPr>
          <p:cNvSpPr txBox="1"/>
          <p:nvPr/>
        </p:nvSpPr>
        <p:spPr>
          <a:xfrm>
            <a:off x="191344" y="4127910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Radial profile: </a:t>
            </a:r>
          </a:p>
        </p:txBody>
      </p:sp>
      <p:pic>
        <p:nvPicPr>
          <p:cNvPr id="23" name="Picture 2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z(\phi) = -\frac{1}{2\fH}\left[\sin \phi + \int_0^{\phi}\left\{\cos^2\xi\left(\cos^2\xi - 4\fF\right)^{-1/2}\right\}\d \xi\right], \quad \pi/2 - \theta \le \phi \le \theta - \pi/2.&#10;\end{align*}}&#10;&#10;\end{document}" title="IguanaTex Picture Display">
            <a:extLst>
              <a:ext uri="{FF2B5EF4-FFF2-40B4-BE49-F238E27FC236}">
                <a16:creationId xmlns:a16="http://schemas.microsoft.com/office/drawing/2014/main" id="{D7073E1D-CFE8-B1FF-90C3-D429967819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46953" y="5789457"/>
            <a:ext cx="9271000" cy="76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AFBAC2-B9C1-6FA8-B206-15258B93350A}"/>
              </a:ext>
            </a:extLst>
          </p:cNvPr>
          <p:cNvSpPr txBox="1"/>
          <p:nvPr/>
        </p:nvSpPr>
        <p:spPr>
          <a:xfrm>
            <a:off x="276051" y="5949280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Axial profile: </a:t>
            </a:r>
          </a:p>
        </p:txBody>
      </p:sp>
      <p:pic>
        <p:nvPicPr>
          <p:cNvPr id="25" name="Picture 2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d z}{\d \phi} = \cot \phi \frac{\d \fR}{\d \phi} = - \frac{1}{2\fH}\left[\cos \phi + \cos^2\phi\left(\cos^2\phi - 4\fF\right)^{-1/2}\right].&#10;\end{align*}}&#10;&#10;\end{document}" title="IguanaTex Picture Display">
            <a:extLst>
              <a:ext uri="{FF2B5EF4-FFF2-40B4-BE49-F238E27FC236}">
                <a16:creationId xmlns:a16="http://schemas.microsoft.com/office/drawing/2014/main" id="{0E4A5E76-4B8F-F1B5-AEC4-BB16B726CE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510473" y="4941169"/>
            <a:ext cx="6477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3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3F3A16-3262-30DA-029E-E0204653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2901-3A51-B553-B232-C3730E90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63"/>
            <a:ext cx="12192000" cy="715962"/>
          </a:xfrm>
        </p:spPr>
        <p:txBody>
          <a:bodyPr>
            <a:normAutofit/>
          </a:bodyPr>
          <a:lstStyle/>
          <a:p>
            <a:r>
              <a:rPr lang="en-CA" dirty="0"/>
              <a:t>Why microdroplets matter: targeted drug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4C2F-E3CC-3440-D0A4-00E7D6B1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327A4-2D07-699B-2381-4741E23A269D}"/>
              </a:ext>
            </a:extLst>
          </p:cNvPr>
          <p:cNvSpPr txBox="1"/>
          <p:nvPr/>
        </p:nvSpPr>
        <p:spPr>
          <a:xfrm>
            <a:off x="623392" y="749368"/>
            <a:ext cx="11017224" cy="247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35M+ new cancer cases 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globally in 2050 (</a:t>
            </a:r>
            <a:r>
              <a:rPr lang="en-US" sz="2100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≈60% ↑ 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vs 2025)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Standard treatments → </a:t>
            </a:r>
            <a:r>
              <a:rPr lang="en-US" sz="2100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severe side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Alternative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 targeted therapy with </a:t>
            </a:r>
            <a:r>
              <a:rPr lang="en-US" sz="2100" dirty="0">
                <a:solidFill>
                  <a:srgbClr val="00B0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microdroplet drug carriers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Need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 </a:t>
            </a:r>
            <a:r>
              <a:rPr lang="en-US" sz="2100" dirty="0">
                <a:solidFill>
                  <a:srgbClr val="00B0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material properties 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of single microdroplets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i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Challenge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 measuring properties of </a:t>
            </a:r>
            <a:r>
              <a:rPr lang="en-US" sz="2100" dirty="0">
                <a:solidFill>
                  <a:srgbClr val="00B0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tiny, highly deformable droplets </a:t>
            </a:r>
            <a:r>
              <a:rPr lang="en-US" sz="2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is difficult</a:t>
            </a:r>
            <a:endParaRPr lang="en-US" sz="2100" dirty="0">
              <a:solidFill>
                <a:srgbClr val="00B0F0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8ADB-A7DE-12D7-C87F-7AB58DDE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408" y="3695787"/>
            <a:ext cx="5995725" cy="2580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1060-BD32-CBBA-D651-9D1924E6F752}"/>
              </a:ext>
            </a:extLst>
          </p:cNvPr>
          <p:cNvSpPr txBox="1"/>
          <p:nvPr/>
        </p:nvSpPr>
        <p:spPr>
          <a:xfrm>
            <a:off x="767409" y="6289575"/>
            <a:ext cx="598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Liyanage et al., </a:t>
            </a:r>
            <a:r>
              <a:rPr lang="en-US" sz="1400" i="1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Biochimica</a:t>
            </a:r>
            <a:r>
              <a:rPr lang="en-US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et </a:t>
            </a:r>
            <a:r>
              <a:rPr lang="en-US" sz="1400" i="1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Biophysica</a:t>
            </a:r>
            <a:r>
              <a:rPr lang="en-US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Acta 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(2019)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B5B3F-BCD7-E363-1158-D4109105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028"/>
          <a:stretch>
            <a:fillRect/>
          </a:stretch>
        </p:blipFill>
        <p:spPr>
          <a:xfrm>
            <a:off x="7392144" y="4196563"/>
            <a:ext cx="3362605" cy="1464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C072C4-EB8D-7224-6B68-5D7ACCD2702E}"/>
              </a:ext>
            </a:extLst>
          </p:cNvPr>
          <p:cNvSpPr txBox="1"/>
          <p:nvPr/>
        </p:nvSpPr>
        <p:spPr>
          <a:xfrm>
            <a:off x="775039" y="3284984"/>
            <a:ext cx="598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Microdroplet-based drug delivery</a:t>
            </a:r>
            <a:endParaRPr lang="en-US" i="1" dirty="0">
              <a:solidFill>
                <a:srgbClr val="00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14F7-320A-F1BC-1372-D96A6D943FF2}"/>
              </a:ext>
            </a:extLst>
          </p:cNvPr>
          <p:cNvSpPr txBox="1"/>
          <p:nvPr/>
        </p:nvSpPr>
        <p:spPr>
          <a:xfrm>
            <a:off x="7392144" y="5661249"/>
            <a:ext cx="336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Yuan et al., </a:t>
            </a:r>
            <a:b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Advanced Functional Materials 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(2024)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D5B02-F149-F81F-59BA-A66330315692}"/>
              </a:ext>
            </a:extLst>
          </p:cNvPr>
          <p:cNvSpPr txBox="1"/>
          <p:nvPr/>
        </p:nvSpPr>
        <p:spPr>
          <a:xfrm>
            <a:off x="7392144" y="3789040"/>
            <a:ext cx="336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Drug-loaded microdroplets</a:t>
            </a:r>
            <a:endParaRPr lang="en-US" i="1" dirty="0">
              <a:solidFill>
                <a:srgbClr val="00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9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59101-BC2E-8371-65B4-43FE276E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0C086-260D-6721-A263-5FBF7407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046"/>
          </a:xfrm>
        </p:spPr>
        <p:txBody>
          <a:bodyPr/>
          <a:lstStyle/>
          <a:p>
            <a:r>
              <a:rPr lang="en-US" dirty="0"/>
              <a:t>First-order coefficients</a:t>
            </a:r>
          </a:p>
        </p:txBody>
      </p:sp>
      <p:pic>
        <p:nvPicPr>
          <p:cNvPr id="81" name="Picture 8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h_1 &amp;= \frac{1}{\displaystyle 2\left[-\frac{\cos\theta_0}{1+\cos^2\theta_0} + \ln\left(\cot\theta_0 + \csc\theta_0\right)\right]}, &#10;    \\&#10;    \fHh_1 &amp; = \frac{1}{2\left[\displaystyle -\cos\theta_0 + \left(1 + \cos^2\theta_0\right)\ln\left(\cot\theta_0 + \csc\theta_0\right)\right]},&#10;    \\&#10;    \theta_1 &amp;= \frac{1}{\displaystyle\sin\theta_0 -\left(\tan\theta_0 + \sin\theta_0\cos\theta_0\right)\ln\left(\cot\theta_0+\csc\theta_0\right)}.&#10;\end{align*}}&#10;&#10;\end{document}" title="IguanaTex Picture Display">
            <a:extLst>
              <a:ext uri="{FF2B5EF4-FFF2-40B4-BE49-F238E27FC236}">
                <a16:creationId xmlns:a16="http://schemas.microsoft.com/office/drawing/2014/main" id="{9DCB06B7-93EA-5D50-4BFF-5DDFB1567E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7688" y="1628800"/>
            <a:ext cx="60706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753C-B470-8625-57F7-43285D7D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0789C-6FAF-C9BE-ECCC-6B9781E4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83F98B-93C0-EC0F-E91E-82EC7917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046"/>
          </a:xfrm>
        </p:spPr>
        <p:txBody>
          <a:bodyPr/>
          <a:lstStyle/>
          <a:p>
            <a:r>
              <a:rPr lang="en-US" dirty="0"/>
              <a:t>Second-order coefficients</a:t>
            </a:r>
          </a:p>
        </p:txBody>
      </p:sp>
      <p:pic>
        <p:nvPicPr>
          <p:cNvPr id="64" name="Picture 6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h_2 &amp;= -\fHh_1\Fh_1 + \Bigg[\fHh_1^2 X_1 + \frac{\fHh_1}{2}\left(1 + \cos^2\theta_0\right) -\theta_1^2\cos^3\theta_0 + 2\theta_1\Fh_1\sin\theta_0&#10;    \nonumber\\&#10;    &amp; \qquad +\Fh_1^2\left\{\frac{3}{2}X_2\left(1 + \cos^2\theta_0\right) - \frac{3}{2}\cos\theta_0 + X_3\right\}\Bigg] \Bigg / X_4,&#10;    \\[1em]&#10;    \fHh_2 &amp;= -\Bigg[\fHh_1^2\left\{X_2\left(2-\sin^2\theta_0-\sin^4\theta_0\right) - X_1\right\}-\frac{1}{2}\fHh_1 \nonumber\\&#10;    &amp;\qquad + \theta_1^2\left\{X_2\sin^2\theta_0\left(\frac{3}{2} -\sin^2\theta_0\right)&#10;    + \cos\theta_0\left(\frac{1}{2}-\sin^2\theta_0\right)\right\}\nonumber\\&#10;    &amp;\qquad - 2\theta_1\Fh_1\sin\theta_0\left(1 - X_2\cos\theta_0\right) -\frac{1}{2}\Fh_1^2\left(X_2 + X_3\right)\Bigg]\Bigg / X_4,&#10;    \label{eq:M-2-order-main}\\[1em]&#10;    \theta_2 &amp;= -\sin\theta_0\cos\theta_0\Bigg[\fHh_1^2\left(X_1X_2\sec\theta_0 + 2X_3 + \cos\theta_0 \right) \nonumber\\&#10;    &amp;\qquad + \fHh_1\csc^2\theta_0 +\theta_1^2\left\{\cos\theta_0\left(1 - X_2\cos \theta_0\right) - X_3\right\}\nonumber\\&#10;    &amp;\qquad -\theta_1\Fh_1\left\{X_2\left(2X_3\csc\theta_0 + \cot\theta_0 - \tan\theta_0\right) - \csc\theta_0 \left(2 + \csc^2\theta_0\right)\right\} \nonumber\\&#10;    &amp;\qquad + 2\Fh_1^2\csc^2\theta_0\left(X_3 - X_2\cot^2\theta_0\right)\Bigg] \Bigg / X_4,&#10;\end{align*}}&#10;&#10;\end{document}" title="IguanaTex Picture Display">
            <a:extLst>
              <a:ext uri="{FF2B5EF4-FFF2-40B4-BE49-F238E27FC236}">
                <a16:creationId xmlns:a16="http://schemas.microsoft.com/office/drawing/2014/main" id="{83106C3F-1C86-2758-6409-9D31D70CEC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7368" y="793046"/>
            <a:ext cx="6258560" cy="570992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B73F75-EA71-3F39-03CC-1DD53743EE33}"/>
              </a:ext>
            </a:extLst>
          </p:cNvPr>
          <p:cNvCxnSpPr>
            <a:cxnSpLocks/>
          </p:cNvCxnSpPr>
          <p:nvPr/>
        </p:nvCxnSpPr>
        <p:spPr>
          <a:xfrm>
            <a:off x="7176120" y="748422"/>
            <a:ext cx="0" cy="60649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X_1 &amp;= \cos\theta_0\left(2 + \sin^2\theta_0\right),\\ &#10;X_2 &amp;= \ln\left(\cot\theta_0 + \csc\theta_0\right),\\&#10;X_3 &amp;= \cot\theta_0 \csc\theta_0,\\&#10;X_4 &amp;= \left(1+\cos^2\theta_0\right)\ln\left(\cot\theta_0+\csc\theta_0\right)&#10;\\&amp;~- \cos\theta_0.&#10;\end{align*}}&#10;&#10;\end{document}" title="IguanaTex Picture Display">
            <a:extLst>
              <a:ext uri="{FF2B5EF4-FFF2-40B4-BE49-F238E27FC236}">
                <a16:creationId xmlns:a16="http://schemas.microsoft.com/office/drawing/2014/main" id="{78AAC924-BF2B-88A3-F306-04E7326837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4760" y="2514600"/>
            <a:ext cx="403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B52D4-8B6E-B964-4D59-289F177C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93245E-2127-95D7-D742-12E64EAB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715962"/>
          </a:xfrm>
        </p:spPr>
        <p:txBody>
          <a:bodyPr/>
          <a:lstStyle/>
          <a:p>
            <a:r>
              <a:rPr lang="en-US" dirty="0"/>
              <a:t>Coefficient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A16D-7DC8-F1B3-0F83-F124F248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063" y="746242"/>
            <a:ext cx="6077873" cy="60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8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AD06B-7E26-5C31-E2D1-70E6EEFF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6896C-FB03-0E12-E5D5-EA2E170A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17CB2-E3B2-4716-9247-54B18427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715962"/>
          </a:xfrm>
        </p:spPr>
        <p:txBody>
          <a:bodyPr/>
          <a:lstStyle/>
          <a:p>
            <a:r>
              <a:rPr lang="en-US" dirty="0"/>
              <a:t>Validity of the bridge volume conservation constraint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46E0C-58E9-B2D1-392F-4FD66089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21" y="759770"/>
            <a:ext cx="6086957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23C6C-3BDA-40E2-887F-A1FFA7EE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276B5-3CC8-F2A1-358A-CC6936C5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75C16-4E20-F578-ACF1-004DA7C0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>
            <a:normAutofit/>
          </a:bodyPr>
          <a:lstStyle/>
          <a:p>
            <a:r>
              <a:rPr lang="en-US" dirty="0"/>
              <a:t>Numerical scheme to solve the Young-Laplace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5A19-B7D9-A49A-1056-B6229BC052BA}"/>
                  </a:ext>
                </a:extLst>
              </p:cNvPr>
              <p:cNvSpPr txBox="1"/>
              <p:nvPr/>
            </p:nvSpPr>
            <p:spPr>
              <a:xfrm>
                <a:off x="191123" y="1326805"/>
                <a:ext cx="118992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Parameterized bridge profile in terms of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𝜙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can be further parameterized in terms of the curvilinear arc length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, leading to the ODE system: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B5A19-B7D9-A49A-1056-B6229BC0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23" y="1326805"/>
                <a:ext cx="11899278" cy="707886"/>
              </a:xfrm>
              <a:prstGeom prst="rect">
                <a:avLst/>
              </a:prstGeom>
              <a:blipFill>
                <a:blip r:embed="rId5"/>
                <a:stretch>
                  <a:fillRect l="-320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ac{\d \fRh}{\d s} = \sin \phi, \quad \frac{\d \zh}{\d s} = \cos \phi, \quad \frac{\d \phi}{\d s} = -\frac{1}{\fRh}\left(\cos \phi + \frac{2\Fh}{\fRh}\right).&#10;\end{align*}}&#10;&#10;\end{document}" title="IguanaTex Picture Display">
            <a:extLst>
              <a:ext uri="{FF2B5EF4-FFF2-40B4-BE49-F238E27FC236}">
                <a16:creationId xmlns:a16="http://schemas.microsoft.com/office/drawing/2014/main" id="{46736BA2-3B22-256D-D24C-635414A9F1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7873" y="2179003"/>
            <a:ext cx="61722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6A8E6-B137-E25B-0182-C0CB6BAA87DD}"/>
              </a:ext>
            </a:extLst>
          </p:cNvPr>
          <p:cNvSpPr txBox="1"/>
          <p:nvPr/>
        </p:nvSpPr>
        <p:spPr>
          <a:xfrm>
            <a:off x="2999656" y="299022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Finn (1986), Moran et al. (1999)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4CA2E-4796-6BEC-EB58-2218EE512AC7}"/>
                  </a:ext>
                </a:extLst>
              </p:cNvPr>
              <p:cNvSpPr txBox="1"/>
              <p:nvPr/>
            </p:nvSpPr>
            <p:spPr>
              <a:xfrm>
                <a:off x="146361" y="3474224"/>
                <a:ext cx="11899278" cy="105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Origin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placed at the left capillary rim plane.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ODE system solved for a given force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MU Sans Serif Medium" panose="02000603000000000000" pitchFamily="2" charset="0"/>
                            <a:cs typeface="CMU Sans Serif Medium" panose="02000603000000000000" pitchFamily="2" charset="0"/>
                          </a:rPr>
                        </m:ctrlPr>
                      </m:acc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MU Sans Serif Medium" panose="02000603000000000000" pitchFamily="2" charset="0"/>
                            <a:cs typeface="CMU Sans Serif Medium" panose="02000603000000000000" pitchFamily="2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using the RK45 scheme, subject to the initial conditions: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4CA2E-4796-6BEC-EB58-2218EE512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" y="3474224"/>
                <a:ext cx="11899278" cy="1052917"/>
              </a:xfrm>
              <a:prstGeom prst="rect">
                <a:avLst/>
              </a:prstGeom>
              <a:blipFill>
                <a:blip r:embed="rId7"/>
                <a:stretch>
                  <a:fillRect l="-426" t="-238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h(s=0) = \Rh, \quad \zh(s=0) = 0, \quad \phi(s=0) = \theta - \pi/2.&#10;\end{align*}}&#10;&#10;\end{document}" title="IguanaTex Picture Display">
            <a:extLst>
              <a:ext uri="{FF2B5EF4-FFF2-40B4-BE49-F238E27FC236}">
                <a16:creationId xmlns:a16="http://schemas.microsoft.com/office/drawing/2014/main" id="{D54C2262-B8C2-82AF-1819-3D3D8333E9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09900" y="4686211"/>
            <a:ext cx="5791200" cy="3048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793FBB-95F3-E56B-0283-2A776387EB42}"/>
              </a:ext>
            </a:extLst>
          </p:cNvPr>
          <p:cNvCxnSpPr>
            <a:cxnSpLocks/>
          </p:cNvCxnSpPr>
          <p:nvPr/>
        </p:nvCxnSpPr>
        <p:spPr>
          <a:xfrm>
            <a:off x="7968208" y="4991011"/>
            <a:ext cx="0" cy="3432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012510-86FD-4071-D137-D50C3EBB535F}"/>
              </a:ext>
            </a:extLst>
          </p:cNvPr>
          <p:cNvSpPr txBox="1"/>
          <p:nvPr/>
        </p:nvSpPr>
        <p:spPr>
          <a:xfrm>
            <a:off x="4439816" y="5333146"/>
            <a:ext cx="6606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unknown, a constraint is needed to fix it (shooting method)</a:t>
            </a:r>
          </a:p>
        </p:txBody>
      </p:sp>
    </p:spTree>
    <p:extLst>
      <p:ext uri="{BB962C8B-B14F-4D97-AF65-F5344CB8AC3E}">
        <p14:creationId xmlns:p14="http://schemas.microsoft.com/office/powerpoint/2010/main" val="25638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EF27-E8D0-FA5D-EF9D-811829BD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C190A-D377-0C25-7A2F-118542BD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89AA3-CEAD-5CCE-F87F-A4895D78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Numerical scheme to solve the Young-Laplace equation contd..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0EA5D-0290-3677-C0E2-8FE431CBE070}"/>
                  </a:ext>
                </a:extLst>
              </p:cNvPr>
              <p:cNvSpPr txBox="1"/>
              <p:nvPr/>
            </p:nvSpPr>
            <p:spPr>
              <a:xfrm>
                <a:off x="173386" y="2407962"/>
                <a:ext cx="1189927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is iteratively adjusted in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[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/2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and the ODE system is solved repeatedly while calculating the bridge volume</a:t>
                </a:r>
                <a:b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b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b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b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via the trapezoidal rule, until it matches the zero-force volume: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0EA5D-0290-3677-C0E2-8FE431CB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86" y="2407962"/>
                <a:ext cx="11899278" cy="1938992"/>
              </a:xfrm>
              <a:prstGeom prst="rect">
                <a:avLst/>
              </a:prstGeom>
              <a:blipFill>
                <a:blip r:embed="rId6"/>
                <a:stretch>
                  <a:fillRect l="-426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F4C911-B684-6AC5-0B14-6933717B915F}"/>
              </a:ext>
            </a:extLst>
          </p:cNvPr>
          <p:cNvSpPr txBox="1"/>
          <p:nvPr/>
        </p:nvSpPr>
        <p:spPr>
          <a:xfrm>
            <a:off x="146361" y="1005425"/>
            <a:ext cx="1189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Solver proceeds until the profile intersects the right capillary rim, defined by the boundary condition:</a:t>
            </a:r>
          </a:p>
        </p:txBody>
      </p:sp>
      <p:pic>
        <p:nvPicPr>
          <p:cNvPr id="17" name="Picture 1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h(\zh = \hat{L}) = \Rh.&#10;\end{align*}}&#10;&#10;\end{document}" title="IguanaTex Picture Display">
            <a:extLst>
              <a:ext uri="{FF2B5EF4-FFF2-40B4-BE49-F238E27FC236}">
                <a16:creationId xmlns:a16="http://schemas.microsoft.com/office/drawing/2014/main" id="{069A2BB0-A0D5-AE82-E120-67B2B3FE4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1152" y="1599051"/>
            <a:ext cx="1625600" cy="317781"/>
          </a:xfrm>
          <a:prstGeom prst="rect">
            <a:avLst/>
          </a:prstGeom>
        </p:spPr>
      </p:pic>
      <p:pic>
        <p:nvPicPr>
          <p:cNvPr id="23" name="Picture 2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{b,0} = \frac{2\pi \cos \theta_0\left(\cos^2 \theta_0 - 3\right)}{3}.&#10;\end{align*}}&#10;&#10;\end{document}" title="IguanaTex Picture Display">
            <a:extLst>
              <a:ext uri="{FF2B5EF4-FFF2-40B4-BE49-F238E27FC236}">
                <a16:creationId xmlns:a16="http://schemas.microsoft.com/office/drawing/2014/main" id="{1AD1A9B6-2E24-162B-5445-43D6D4A509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83100" y="4510851"/>
            <a:ext cx="3225800" cy="584200"/>
          </a:xfrm>
          <a:prstGeom prst="rect">
            <a:avLst/>
          </a:prstGeom>
        </p:spPr>
      </p:pic>
      <p:pic>
        <p:nvPicPr>
          <p:cNvPr id="18" name="Picture 1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b = \pi\int_0^{\hat{L}}\hat{\mathcal{R}}(\zh)^2 \d \zh,&#10;\end{align*}}&#10;&#10;\end{document}" title="IguanaTex Picture Display">
            <a:extLst>
              <a:ext uri="{FF2B5EF4-FFF2-40B4-BE49-F238E27FC236}">
                <a16:creationId xmlns:a16="http://schemas.microsoft.com/office/drawing/2014/main" id="{31513D58-CCA7-8B4D-2F4D-BBED9B977A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6852" y="3086100"/>
            <a:ext cx="22352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128A2-BD3C-B47B-7F9C-3ACD0C9BFF61}"/>
                  </a:ext>
                </a:extLst>
              </p:cNvPr>
              <p:cNvSpPr txBox="1"/>
              <p:nvPr/>
            </p:nvSpPr>
            <p:spPr>
              <a:xfrm>
                <a:off x="191122" y="5258949"/>
                <a:ext cx="1189927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stopping point gives us the capillary separation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CA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000" dirty="0"/>
                  <a:t>. The deviation of this value from the undeformed separation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provides the dimensionless displacement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128A2-BD3C-B47B-7F9C-3ACD0C9BF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22" y="5258949"/>
                <a:ext cx="11899278" cy="724557"/>
              </a:xfrm>
              <a:prstGeom prst="rect">
                <a:avLst/>
              </a:prstGeom>
              <a:blipFill>
                <a:blip r:embed="rId10"/>
                <a:stretch>
                  <a:fillRect l="-320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C540F-B4A3-2978-3C51-36B1E8E8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6F821-24BC-94B3-A209-EE37F89A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BA03B-80F0-9A03-BC09-7352F326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Present quadratic model significantly outperforms previous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CB86A-620B-1B27-05CD-F39AD0D9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2357" y="809283"/>
            <a:ext cx="5570520" cy="557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5AFA7-BF04-B481-C803-F5A7061EFD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29762" y="781584"/>
            <a:ext cx="5577172" cy="55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CBAF5-EAE1-B890-61B9-FBDDDDC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51B5B-4D6F-A0F8-8A4A-868EEB7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038B6A3-6631-6CC6-8C0E-BA5A8524C4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Numerical &amp; analytical mean curvature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agrees at different radii 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038B6A3-6631-6CC6-8C0E-BA5A8524C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l="-728" r="-166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319C234-C8B0-63D4-6D14-AAC601CB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336" y="760586"/>
            <a:ext cx="5870653" cy="564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652CC-0BBC-FAF7-0E78-C54C4769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78824" y="760585"/>
            <a:ext cx="5793840" cy="56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5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D4FD3-C633-A413-AD2F-6AD6A7C1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75386-DBC4-86F1-1616-16721D92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2A7CE8-F6D0-F779-B506-9C2126FF61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Validation: error for mean curvature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scales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A2A7CE8-F6D0-F779-B506-9C2126FF6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5172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C407DA-42D6-DFBA-4FD8-F1129182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4266" y="760586"/>
            <a:ext cx="5630267" cy="5640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FDB99-E222-87A6-8211-EF6AF199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7468" y="760586"/>
            <a:ext cx="5630268" cy="56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63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EE01D6-C45E-1B8E-CBCE-0855DE47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D884BA-A78D-6178-EF55-8444B6E62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/>
              <a:lstStyle/>
              <a:p>
                <a:r>
                  <a:rPr lang="en-US" dirty="0"/>
                  <a:t>Validation: numerical vs analytical profile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D884BA-A78D-6178-EF55-8444B6E62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6FFEF3-12F1-0989-CFDA-80528B53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124744"/>
            <a:ext cx="3399409" cy="5108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640CA-7E12-D73B-9319-CB78AA5D4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41" y="1125525"/>
            <a:ext cx="3539494" cy="5108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685308-FD65-C28D-C29A-1AC89FF002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86431" y="1124745"/>
            <a:ext cx="4127851" cy="5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C5F656-D779-3FAA-60F7-9B5846A6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1DA5-1314-C59A-7F04-A4C4C315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61091"/>
          </a:xfrm>
        </p:spPr>
        <p:txBody>
          <a:bodyPr>
            <a:normAutofit fontScale="90000"/>
          </a:bodyPr>
          <a:lstStyle/>
          <a:p>
            <a:r>
              <a:rPr lang="en-CA" dirty="0"/>
              <a:t>Macroscopic vs microscopic squeezing: bulk vs interfacial stresses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5A94F-9AB6-2E11-04FA-9337A1C3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0562-FF3B-2032-2F5A-A08C300FCC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5" b="55"/>
          <a:stretch/>
        </p:blipFill>
        <p:spPr>
          <a:xfrm>
            <a:off x="828367" y="942320"/>
            <a:ext cx="3550489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01E0D-5AC9-4F5B-FA50-35A41B97F58F}"/>
              </a:ext>
            </a:extLst>
          </p:cNvPr>
          <p:cNvSpPr txBox="1"/>
          <p:nvPr/>
        </p:nvSpPr>
        <p:spPr>
          <a:xfrm>
            <a:off x="828367" y="2610362"/>
            <a:ext cx="355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Singh et al., </a:t>
            </a:r>
            <a:r>
              <a:rPr lang="en-US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Physics of Fluids 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(2025)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0EAF2B-7080-333F-C15E-FA5F5F8E40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91344" y="3582884"/>
            <a:ext cx="4824536" cy="2506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C1415C-65B7-88F8-1BFE-95E071F933E2}"/>
              </a:ext>
            </a:extLst>
          </p:cNvPr>
          <p:cNvSpPr txBox="1"/>
          <p:nvPr/>
        </p:nvSpPr>
        <p:spPr>
          <a:xfrm>
            <a:off x="191344" y="6093296"/>
            <a:ext cx="4824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Bell et al., </a:t>
            </a:r>
            <a:r>
              <a:rPr lang="en-CA" sz="1400" i="1" dirty="0" err="1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Rheologica</a:t>
            </a:r>
            <a:r>
              <a:rPr lang="en-CA" sz="1400" i="1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Acta </a:t>
            </a:r>
            <a:r>
              <a:rPr lang="en-CA" sz="1400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(2006)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CF510-5842-2735-A2C0-829D6E1E03A8}"/>
              </a:ext>
            </a:extLst>
          </p:cNvPr>
          <p:cNvSpPr txBox="1"/>
          <p:nvPr/>
        </p:nvSpPr>
        <p:spPr>
          <a:xfrm>
            <a:off x="191345" y="3199368"/>
            <a:ext cx="482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Oscillatory squeeze flow rheometer (OSFR)</a:t>
            </a:r>
            <a:endParaRPr lang="en-US" i="1" dirty="0">
              <a:solidFill>
                <a:srgbClr val="00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B2D54-676C-D320-962E-7A56EEA6F3FA}"/>
              </a:ext>
            </a:extLst>
          </p:cNvPr>
          <p:cNvSpPr txBox="1"/>
          <p:nvPr/>
        </p:nvSpPr>
        <p:spPr>
          <a:xfrm>
            <a:off x="5159896" y="3513201"/>
            <a:ext cx="2130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Newtonian fluids: </a:t>
            </a:r>
          </a:p>
        </p:txBody>
      </p:sp>
      <p:pic>
        <p:nvPicPr>
          <p:cNvPr id="11" name="Picture 10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\propto \mu\dot{H}(t)$}&#10;\end{document}" title="IguanaTex Picture Display">
            <a:extLst>
              <a:ext uri="{FF2B5EF4-FFF2-40B4-BE49-F238E27FC236}">
                <a16:creationId xmlns:a16="http://schemas.microsoft.com/office/drawing/2014/main" id="{8A4C6463-668A-E2ED-15FD-DB4C9E5EB8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90607" y="3576096"/>
            <a:ext cx="1325880" cy="2743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6C238-544C-BA66-9AB3-92E45C39E4B0}"/>
              </a:ext>
            </a:extLst>
          </p:cNvPr>
          <p:cNvSpPr txBox="1"/>
          <p:nvPr/>
        </p:nvSpPr>
        <p:spPr>
          <a:xfrm>
            <a:off x="5159896" y="4437112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Viscoelastic fluids: </a:t>
            </a:r>
          </a:p>
        </p:txBody>
      </p:sp>
      <p:pic>
        <p:nvPicPr>
          <p:cNvPr id="6" name="Picture 5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\propto G'(\omega)\Delta H(t) + G''(\omega)\dot{H}(t)$ }&#10;\end{document}" title="IguanaTex Picture Display">
            <a:extLst>
              <a:ext uri="{FF2B5EF4-FFF2-40B4-BE49-F238E27FC236}">
                <a16:creationId xmlns:a16="http://schemas.microsoft.com/office/drawing/2014/main" id="{F6EE5373-E746-E458-CD0A-884445E0D2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3300" y="4500007"/>
            <a:ext cx="3314700" cy="27432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69E6ED-915A-D5FF-1800-1AC0C317535B}"/>
              </a:ext>
            </a:extLst>
          </p:cNvPr>
          <p:cNvSpPr txBox="1"/>
          <p:nvPr/>
        </p:nvSpPr>
        <p:spPr>
          <a:xfrm>
            <a:off x="5231904" y="3913311"/>
            <a:ext cx="313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Stefan (1875)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742FDF-FFF1-FC43-DCDB-6AC5F4F12FDE}"/>
              </a:ext>
            </a:extLst>
          </p:cNvPr>
          <p:cNvSpPr txBox="1"/>
          <p:nvPr/>
        </p:nvSpPr>
        <p:spPr>
          <a:xfrm>
            <a:off x="5195900" y="4848671"/>
            <a:ext cx="363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Phan-Thien (1980), </a:t>
            </a:r>
            <a:r>
              <a:rPr lang="en-US" sz="1400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Wingstrand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et al. (2016) 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25" name="Picture 24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 = G''R/\gamma \gg 1$}&#10;\end{document}" title="IguanaTex Picture Display">
            <a:extLst>
              <a:ext uri="{FF2B5EF4-FFF2-40B4-BE49-F238E27FC236}">
                <a16:creationId xmlns:a16="http://schemas.microsoft.com/office/drawing/2014/main" id="{A3DD9ADB-1E41-A04A-B42B-AD3A3DC38B8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68208" y="5427099"/>
            <a:ext cx="1737360" cy="228600"/>
          </a:xfrm>
          <a:prstGeom prst="rect">
            <a:avLst/>
          </a:prstGeom>
        </p:spPr>
      </p:pic>
      <p:pic>
        <p:nvPicPr>
          <p:cNvPr id="27" name="Picture 26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text{Ec} = G'R/\gamma \gg 1$}&#10;\end{document}" title="IguanaTex Picture Display">
            <a:extLst>
              <a:ext uri="{FF2B5EF4-FFF2-40B4-BE49-F238E27FC236}">
                <a16:creationId xmlns:a16="http://schemas.microsoft.com/office/drawing/2014/main" id="{88C6D98B-CEDB-2F1A-D1C6-DF3223F2AC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8208" y="5850949"/>
            <a:ext cx="1668780" cy="22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6FC30F-DF61-510F-9738-474689060338}"/>
              </a:ext>
            </a:extLst>
          </p:cNvPr>
          <p:cNvSpPr txBox="1"/>
          <p:nvPr/>
        </p:nvSpPr>
        <p:spPr>
          <a:xfrm>
            <a:off x="5157364" y="5301208"/>
            <a:ext cx="216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Capillary number: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913A8-51B2-A999-0515-1715988B7990}"/>
              </a:ext>
            </a:extLst>
          </p:cNvPr>
          <p:cNvSpPr txBox="1"/>
          <p:nvPr/>
        </p:nvSpPr>
        <p:spPr>
          <a:xfrm>
            <a:off x="5160942" y="5744738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Elasto</a:t>
            </a:r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-capillary number: </a:t>
            </a:r>
          </a:p>
        </p:txBody>
      </p:sp>
      <p:pic>
        <p:nvPicPr>
          <p:cNvPr id="53" name="Picture 52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, \text{Ec}\lesssim 1$}&#10;\end{document}" title="IguanaTex Picture Display">
            <a:extLst>
              <a:ext uri="{FF2B5EF4-FFF2-40B4-BE49-F238E27FC236}">
                <a16:creationId xmlns:a16="http://schemas.microsoft.com/office/drawing/2014/main" id="{F1B16512-27A1-A4CA-5B1F-E76EE33858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67926" y="1646558"/>
            <a:ext cx="1028700" cy="228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90AA79B-BEF3-4F87-C454-774017B879FF}"/>
              </a:ext>
            </a:extLst>
          </p:cNvPr>
          <p:cNvSpPr txBox="1"/>
          <p:nvPr/>
        </p:nvSpPr>
        <p:spPr>
          <a:xfrm>
            <a:off x="7352008" y="1526208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small size, interfacial stresses important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B4F7284-FDDA-E160-B64D-8DA45C7BF6CB}"/>
              </a:ext>
            </a:extLst>
          </p:cNvPr>
          <p:cNvSpPr/>
          <p:nvPr/>
        </p:nvSpPr>
        <p:spPr>
          <a:xfrm>
            <a:off x="9800346" y="5373216"/>
            <a:ext cx="400110" cy="665464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59390F-425A-254B-0085-2C3D32DD2CF5}"/>
              </a:ext>
            </a:extLst>
          </p:cNvPr>
          <p:cNvSpPr txBox="1"/>
          <p:nvPr/>
        </p:nvSpPr>
        <p:spPr>
          <a:xfrm>
            <a:off x="10018402" y="5231521"/>
            <a:ext cx="1967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large size, </a:t>
            </a:r>
            <a:b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bulk stresses dominate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7D6CFE-3A2F-5DBF-C6DF-F84AF15735F0}"/>
              </a:ext>
            </a:extLst>
          </p:cNvPr>
          <p:cNvCxnSpPr>
            <a:cxnSpLocks/>
          </p:cNvCxnSpPr>
          <p:nvPr/>
        </p:nvCxnSpPr>
        <p:spPr>
          <a:xfrm>
            <a:off x="6518950" y="1726263"/>
            <a:ext cx="797410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9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45" grpId="0"/>
      <p:bldP spid="61" grpId="0"/>
      <p:bldP spid="63" grpId="0"/>
      <p:bldP spid="28" grpId="0"/>
      <p:bldP spid="29" grpId="0"/>
      <p:bldP spid="41" grpId="0"/>
      <p:bldP spid="42" grpId="0" animBg="1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F722-62E7-012B-CDA6-1AF12376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16AD-62DB-CC96-4F50-7015055F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66E451E-E5C8-0330-7ABB-445305768D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/>
              <a:lstStyle/>
              <a:p>
                <a:r>
                  <a:rPr lang="en-US" dirty="0"/>
                  <a:t>Validation: numerical vs analytical profile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=0.10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66E451E-E5C8-0330-7ABB-445305768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C242D2-82F2-D4F9-DFFD-D7D79562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15480" y="938070"/>
            <a:ext cx="4824536" cy="532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AB474-3BED-B3D4-D139-06F2F4DD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60160" y="938069"/>
            <a:ext cx="4260376" cy="53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DED1-50FB-178D-660A-7EA1C2C4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8B0652-B17C-CA9A-9016-9E06E680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F197918-5ED3-3F16-1B0C-EEF575272C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/>
              <a:lstStyle/>
              <a:p>
                <a:r>
                  <a:rPr lang="en-US" dirty="0"/>
                  <a:t>Validation: numerical vs analytical profile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=−0.10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F197918-5ED3-3F16-1B0C-EEF575272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326BB0-FC6E-8E0C-394B-F40689BB0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843698"/>
            <a:ext cx="4012899" cy="5557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EB8EA-0FA8-F2D2-4AE5-FAF3C7CD6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5" y="856046"/>
            <a:ext cx="3618789" cy="5544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63E3C-4684-7959-8182-EDF94588F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184" y="840505"/>
            <a:ext cx="3474458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8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D3C4-0358-9673-89D1-6DE6B01B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29AD2-8EB6-96A7-13B7-DF4E8427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0DB5786-F4B3-9DBB-754E-33CC7D3141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/>
              <a:lstStyle/>
              <a:p>
                <a:r>
                  <a:rPr lang="en-US" dirty="0"/>
                  <a:t>Validation: numerical vs analytical profile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=0.20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0DB5786-F4B3-9DBB-754E-33CC7D314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5172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138A40-305C-BA95-B99E-D58EF865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1424" y="760586"/>
            <a:ext cx="4897809" cy="5640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25AEC-C07B-568A-2216-087DB4CCA2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87613" y="760586"/>
            <a:ext cx="4464738" cy="56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7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9D80-C369-42BE-6E87-7D9D3629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F9634-5227-EED5-0D94-560D9BB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8FFF490-A7E5-2C79-8BDA-E40F454917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</p:spPr>
            <p:txBody>
              <a:bodyPr/>
              <a:lstStyle/>
              <a:p>
                <a:r>
                  <a:rPr lang="en-US" dirty="0"/>
                  <a:t>Validation: numerical vs analytical profile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=−0.20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8FFF490-A7E5-2C79-8BDA-E40F45491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4624"/>
                <a:ext cx="12192000" cy="715962"/>
              </a:xfrm>
              <a:blipFill>
                <a:blip r:embed="rId3"/>
                <a:stretch>
                  <a:fillRect t="-5172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FA1A2-8CAC-3B06-1156-1D131A33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1344" y="820221"/>
            <a:ext cx="4070661" cy="5580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FF0B2-EF6D-FC36-6732-CCF940866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841" y="820221"/>
            <a:ext cx="3631967" cy="558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A460D-D592-AFF9-7F1A-F3C7D20865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81643" y="820221"/>
            <a:ext cx="3376913" cy="55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9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02689-DA89-1107-F9D1-E06C5E09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FA718-EA3A-C461-DE22-409F4E64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86C485-12E9-6BCB-0C38-9BCBE063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08"/>
            <a:ext cx="12192000" cy="764704"/>
          </a:xfrm>
        </p:spPr>
        <p:txBody>
          <a:bodyPr>
            <a:normAutofit/>
          </a:bodyPr>
          <a:lstStyle/>
          <a:p>
            <a:r>
              <a:rPr lang="en-US" dirty="0"/>
              <a:t>Maxwell linear viscoelastic model</a:t>
            </a:r>
          </a:p>
        </p:txBody>
      </p:sp>
      <p:pic>
        <p:nvPicPr>
          <p:cNvPr id="40" name="Picture 39" descr="A white spiral on a black background&#10;&#10;AI-generated content may be incorrect.">
            <a:extLst>
              <a:ext uri="{FF2B5EF4-FFF2-40B4-BE49-F238E27FC236}">
                <a16:creationId xmlns:a16="http://schemas.microsoft.com/office/drawing/2014/main" id="{BCE80A78-6C60-B712-4F77-51A8901F1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974558" y="1998699"/>
            <a:ext cx="1902014" cy="4997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32CC6FC-7CE4-89D2-90BF-6A5701CDA3FF}"/>
              </a:ext>
            </a:extLst>
          </p:cNvPr>
          <p:cNvSpPr txBox="1"/>
          <p:nvPr/>
        </p:nvSpPr>
        <p:spPr>
          <a:xfrm>
            <a:off x="191344" y="3309372"/>
            <a:ext cx="252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Purely elastic spring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7A060F-ED1F-A692-C588-E821C02110C0}"/>
              </a:ext>
            </a:extLst>
          </p:cNvPr>
          <p:cNvCxnSpPr>
            <a:cxnSpLocks/>
          </p:cNvCxnSpPr>
          <p:nvPr/>
        </p:nvCxnSpPr>
        <p:spPr>
          <a:xfrm>
            <a:off x="1597359" y="3709482"/>
            <a:ext cx="0" cy="4070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074B0E59-6393-BD3F-3AAC-618D1297F66B}"/>
              </a:ext>
            </a:extLst>
          </p:cNvPr>
          <p:cNvSpPr/>
          <p:nvPr/>
        </p:nvSpPr>
        <p:spPr>
          <a:xfrm rot="16200000">
            <a:off x="1623420" y="4344171"/>
            <a:ext cx="327271" cy="1436955"/>
          </a:xfrm>
          <a:prstGeom prst="leftBrace">
            <a:avLst>
              <a:gd name="adj1" fmla="val 58098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16E36A-73C6-1B57-488E-FA6CE681AA0F}"/>
              </a:ext>
            </a:extLst>
          </p:cNvPr>
          <p:cNvSpPr txBox="1"/>
          <p:nvPr/>
        </p:nvSpPr>
        <p:spPr>
          <a:xfrm>
            <a:off x="992182" y="5365666"/>
            <a:ext cx="165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Hooke’s law of elasticity</a:t>
            </a:r>
          </a:p>
        </p:txBody>
      </p:sp>
      <p:sp>
        <p:nvSpPr>
          <p:cNvPr id="46" name="Plus 45">
            <a:extLst>
              <a:ext uri="{FF2B5EF4-FFF2-40B4-BE49-F238E27FC236}">
                <a16:creationId xmlns:a16="http://schemas.microsoft.com/office/drawing/2014/main" id="{0C6C7214-C734-8DEE-7174-85808F4D89C7}"/>
              </a:ext>
            </a:extLst>
          </p:cNvPr>
          <p:cNvSpPr/>
          <p:nvPr/>
        </p:nvSpPr>
        <p:spPr>
          <a:xfrm>
            <a:off x="2360334" y="1864667"/>
            <a:ext cx="660672" cy="576297"/>
          </a:xfrm>
          <a:prstGeom prst="mathPlu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black and white logo&#10;&#10;AI-generated content may be incorrect.">
            <a:extLst>
              <a:ext uri="{FF2B5EF4-FFF2-40B4-BE49-F238E27FC236}">
                <a16:creationId xmlns:a16="http://schemas.microsoft.com/office/drawing/2014/main" id="{922B18B4-A79B-FCAA-5643-D49CD2838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1379" y="1928706"/>
            <a:ext cx="2091338" cy="5164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2ACF24-E64A-C28B-A38E-B430C96E05AA}"/>
              </a:ext>
            </a:extLst>
          </p:cNvPr>
          <p:cNvSpPr txBox="1"/>
          <p:nvPr/>
        </p:nvSpPr>
        <p:spPr>
          <a:xfrm>
            <a:off x="3008406" y="3309372"/>
            <a:ext cx="255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Purely viscous damper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750541-C246-0404-FE53-15D6CE4AB956}"/>
              </a:ext>
            </a:extLst>
          </p:cNvPr>
          <p:cNvCxnSpPr>
            <a:cxnSpLocks/>
          </p:cNvCxnSpPr>
          <p:nvPr/>
        </p:nvCxnSpPr>
        <p:spPr>
          <a:xfrm>
            <a:off x="4196538" y="3709482"/>
            <a:ext cx="0" cy="5195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5049172F-7996-4945-3AF8-8F8E2392C587}"/>
              </a:ext>
            </a:extLst>
          </p:cNvPr>
          <p:cNvSpPr/>
          <p:nvPr/>
        </p:nvSpPr>
        <p:spPr>
          <a:xfrm rot="16200000">
            <a:off x="4302313" y="4427325"/>
            <a:ext cx="327270" cy="1261380"/>
          </a:xfrm>
          <a:prstGeom prst="leftBrace">
            <a:avLst>
              <a:gd name="adj1" fmla="val 58098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899992-96FB-1227-7E8E-7BDA236C8902}"/>
              </a:ext>
            </a:extLst>
          </p:cNvPr>
          <p:cNvSpPr txBox="1"/>
          <p:nvPr/>
        </p:nvSpPr>
        <p:spPr>
          <a:xfrm>
            <a:off x="3633476" y="5385410"/>
            <a:ext cx="165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Newton’s law of viscosity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C679A0A-3C32-461F-52C3-43FE80017DA4}"/>
              </a:ext>
            </a:extLst>
          </p:cNvPr>
          <p:cNvSpPr/>
          <p:nvPr/>
        </p:nvSpPr>
        <p:spPr>
          <a:xfrm>
            <a:off x="5313199" y="2025439"/>
            <a:ext cx="719543" cy="25475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black and white logo&#10;&#10;AI-generated content may be incorrect.">
            <a:extLst>
              <a:ext uri="{FF2B5EF4-FFF2-40B4-BE49-F238E27FC236}">
                <a16:creationId xmlns:a16="http://schemas.microsoft.com/office/drawing/2014/main" id="{4594197F-CF44-1ED5-92C3-F698D6F87F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8809" y="1949083"/>
            <a:ext cx="3458342" cy="135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2755773-7042-EB9E-29C1-D9FEE70226F8}"/>
                  </a:ext>
                </a:extLst>
              </p:cNvPr>
              <p:cNvSpPr txBox="1"/>
              <p:nvPr/>
            </p:nvSpPr>
            <p:spPr>
              <a:xfrm>
                <a:off x="632142" y="1756112"/>
                <a:ext cx="10893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Shear modulus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2755773-7042-EB9E-29C1-D9FEE702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2" y="1756112"/>
                <a:ext cx="1089383" cy="1015663"/>
              </a:xfrm>
              <a:prstGeom prst="rect">
                <a:avLst/>
              </a:prstGeom>
              <a:blipFill>
                <a:blip r:embed="rId12"/>
                <a:stretch>
                  <a:fillRect l="-3448" t="-3704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57397-9E63-2292-6922-020C59AF44A3}"/>
                  </a:ext>
                </a:extLst>
              </p:cNvPr>
              <p:cNvSpPr txBox="1"/>
              <p:nvPr/>
            </p:nvSpPr>
            <p:spPr>
              <a:xfrm>
                <a:off x="3874514" y="1765266"/>
                <a:ext cx="12221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Viscosity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57397-9E63-2292-6922-020C59AF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514" y="1765266"/>
                <a:ext cx="1222124" cy="707886"/>
              </a:xfrm>
              <a:prstGeom prst="rect">
                <a:avLst/>
              </a:prstGeom>
              <a:blipFill>
                <a:blip r:embed="rId13"/>
                <a:stretch>
                  <a:fillRect l="-5155" t="-5357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76308D40-03E4-C568-9CF0-F72F875C78A2}"/>
              </a:ext>
            </a:extLst>
          </p:cNvPr>
          <p:cNvSpPr txBox="1"/>
          <p:nvPr/>
        </p:nvSpPr>
        <p:spPr>
          <a:xfrm>
            <a:off x="7182212" y="1959649"/>
            <a:ext cx="2036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Maxwell model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5AB5234-ECA2-7A27-6BD4-2E8ABF2E3EF9}"/>
              </a:ext>
            </a:extLst>
          </p:cNvPr>
          <p:cNvCxnSpPr>
            <a:cxnSpLocks/>
          </p:cNvCxnSpPr>
          <p:nvPr/>
        </p:nvCxnSpPr>
        <p:spPr>
          <a:xfrm>
            <a:off x="8013813" y="2341089"/>
            <a:ext cx="0" cy="2162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320EBD-8D2B-8B59-EAE3-3B684C778614}"/>
              </a:ext>
            </a:extLst>
          </p:cNvPr>
          <p:cNvCxnSpPr>
            <a:cxnSpLocks/>
          </p:cNvCxnSpPr>
          <p:nvPr/>
        </p:nvCxnSpPr>
        <p:spPr>
          <a:xfrm>
            <a:off x="7765309" y="3205426"/>
            <a:ext cx="0" cy="42552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F378F03-9DBB-CC0E-5448-85302F55EBEA}"/>
              </a:ext>
            </a:extLst>
          </p:cNvPr>
          <p:cNvSpPr txBox="1"/>
          <p:nvPr/>
        </p:nvSpPr>
        <p:spPr>
          <a:xfrm>
            <a:off x="7343734" y="4331262"/>
            <a:ext cx="183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Relaxation time</a:t>
            </a:r>
          </a:p>
        </p:txBody>
      </p:sp>
      <p:pic>
        <p:nvPicPr>
          <p:cNvPr id="64" name="Picture 6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 + \lambda\frac{\partial \btau}{\partial t} = 2\mu_0\bE&#10;\end{align*}}&#10;&#10;\end{document}" title="IguanaTex Picture Display">
            <a:extLst>
              <a:ext uri="{FF2B5EF4-FFF2-40B4-BE49-F238E27FC236}">
                <a16:creationId xmlns:a16="http://schemas.microsoft.com/office/drawing/2014/main" id="{E61FB062-1E0F-A249-0A46-E65C3AB7C1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88192" y="2681762"/>
            <a:ext cx="1905000" cy="533400"/>
          </a:xfrm>
          <a:prstGeom prst="rect">
            <a:avLst/>
          </a:prstGeom>
        </p:spPr>
      </p:pic>
      <p:pic>
        <p:nvPicPr>
          <p:cNvPr id="70" name="Picture 6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lambda = \dfrac{\mu_0}{G_0}&#10;\end{align*}}&#10;&#10;\end{document}" title="IguanaTex Picture Display">
            <a:extLst>
              <a:ext uri="{FF2B5EF4-FFF2-40B4-BE49-F238E27FC236}">
                <a16:creationId xmlns:a16="http://schemas.microsoft.com/office/drawing/2014/main" id="{DB892ABB-8055-8AD4-2703-2ED750107C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09177" y="3699492"/>
            <a:ext cx="787400" cy="508000"/>
          </a:xfrm>
          <a:prstGeom prst="rect">
            <a:avLst/>
          </a:prstGeom>
        </p:spPr>
      </p:pic>
      <p:pic>
        <p:nvPicPr>
          <p:cNvPr id="72" name="Picture 7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 = 2\mu_0\bE_v&#10;\end{align*}}&#10;&#10;\end{document}" title="IguanaTex Picture Display">
            <a:extLst>
              <a:ext uri="{FF2B5EF4-FFF2-40B4-BE49-F238E27FC236}">
                <a16:creationId xmlns:a16="http://schemas.microsoft.com/office/drawing/2014/main" id="{DAEC0AAC-36C7-95CE-A3A3-418B6E9A9D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62474" y="4429562"/>
            <a:ext cx="1193800" cy="228600"/>
          </a:xfrm>
          <a:prstGeom prst="rect">
            <a:avLst/>
          </a:prstGeom>
        </p:spPr>
      </p:pic>
      <p:pic>
        <p:nvPicPr>
          <p:cNvPr id="74" name="Picture 7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partial \btau}{\partial t} = 2G_0\bE_e&#10;\end{align*}}&#10;&#10;\end{document}" title="IguanaTex Picture Display">
            <a:extLst>
              <a:ext uri="{FF2B5EF4-FFF2-40B4-BE49-F238E27FC236}">
                <a16:creationId xmlns:a16="http://schemas.microsoft.com/office/drawing/2014/main" id="{C7CB9FE8-4D61-122A-BB40-F49199EDF6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01115" y="4229080"/>
            <a:ext cx="1397000" cy="533400"/>
          </a:xfrm>
          <a:prstGeom prst="rect">
            <a:avLst/>
          </a:prstGeom>
        </p:spPr>
      </p:pic>
      <p:pic>
        <p:nvPicPr>
          <p:cNvPr id="84" name="Picture 8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    \btau\left(\bx,t\right) = 2\int_0^{\infty}\left[G(\tau) \, \bE\left(\bx,t-\tau\right)\right]\d\tau,&#10;\end{align*}}&#10;&#10;\end{document}" title="IguanaTex Picture Display">
            <a:extLst>
              <a:ext uri="{FF2B5EF4-FFF2-40B4-BE49-F238E27FC236}">
                <a16:creationId xmlns:a16="http://schemas.microsoft.com/office/drawing/2014/main" id="{CC2E52FA-ED28-07EA-7735-3A31D5A2FD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89155" y="5008447"/>
            <a:ext cx="4140200" cy="6096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B1993E3-E6C4-FFD0-6ECE-E83D3D4F0BA9}"/>
              </a:ext>
            </a:extLst>
          </p:cNvPr>
          <p:cNvSpPr txBox="1"/>
          <p:nvPr/>
        </p:nvSpPr>
        <p:spPr>
          <a:xfrm>
            <a:off x="5699061" y="587727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Relaxation modulus:</a:t>
            </a:r>
          </a:p>
        </p:txBody>
      </p:sp>
      <p:pic>
        <p:nvPicPr>
          <p:cNvPr id="87" name="Picture 8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G(\tau) = G_0 \exp (-\tau/\lambda), \quad \tau \ge 0.&#10;\end{align*}}&#10;&#10;\end{document}" title="IguanaTex Picture Display">
            <a:extLst>
              <a:ext uri="{FF2B5EF4-FFF2-40B4-BE49-F238E27FC236}">
                <a16:creationId xmlns:a16="http://schemas.microsoft.com/office/drawing/2014/main" id="{1BBC59B6-6D7E-D1DF-4800-0F179B05B4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049384" y="5949280"/>
            <a:ext cx="3429000" cy="254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4D99F26-A7CB-A322-4842-C620EA871591}"/>
              </a:ext>
            </a:extLst>
          </p:cNvPr>
          <p:cNvSpPr/>
          <p:nvPr/>
        </p:nvSpPr>
        <p:spPr>
          <a:xfrm>
            <a:off x="5715532" y="4941168"/>
            <a:ext cx="5853076" cy="13507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8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8B9A7-3432-CAA4-1D12-45F257B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66768-839B-D465-4BC9-80B02903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715962"/>
          </a:xfrm>
        </p:spPr>
        <p:txBody>
          <a:bodyPr/>
          <a:lstStyle/>
          <a:p>
            <a:r>
              <a:rPr lang="en-US" dirty="0"/>
              <a:t>Intrinsic material properties of the viscoelastic microdroplet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8D287-84A3-F967-2BB3-84F4CBABF26E}"/>
              </a:ext>
            </a:extLst>
          </p:cNvPr>
          <p:cNvSpPr txBox="1"/>
          <p:nvPr/>
        </p:nvSpPr>
        <p:spPr>
          <a:xfrm>
            <a:off x="995892" y="134076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Relaxation time:</a:t>
            </a:r>
          </a:p>
        </p:txBody>
      </p:sp>
      <p:pic>
        <p:nvPicPr>
          <p:cNvPr id="7" name="Picture 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lambda = \frac{G'}{\omega G''}&#10;\end{align*}}&#10;&#10;\end{document}" title="IguanaTex Picture Display">
            <a:extLst>
              <a:ext uri="{FF2B5EF4-FFF2-40B4-BE49-F238E27FC236}">
                <a16:creationId xmlns:a16="http://schemas.microsoft.com/office/drawing/2014/main" id="{1DFD0A3D-AD41-08AA-47C0-B93165E2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15680" y="1261423"/>
            <a:ext cx="990600" cy="55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E6634-62B5-A3C2-95E3-F38E54C5DAEE}"/>
              </a:ext>
            </a:extLst>
          </p:cNvPr>
          <p:cNvSpPr txBox="1"/>
          <p:nvPr/>
        </p:nvSpPr>
        <p:spPr>
          <a:xfrm>
            <a:off x="995892" y="2400405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Zero-shear viscosity:</a:t>
            </a:r>
          </a:p>
        </p:txBody>
      </p:sp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mu_0 = \frac{G''}{\omega}\left(1 + \De^2\right)&#10;\end{align*}}&#10;&#10;\end{document}" title="IguanaTex Picture Display">
            <a:extLst>
              <a:ext uri="{FF2B5EF4-FFF2-40B4-BE49-F238E27FC236}">
                <a16:creationId xmlns:a16="http://schemas.microsoft.com/office/drawing/2014/main" id="{A4452A98-D598-C73F-B4F7-1390C562DF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03712" y="2294136"/>
            <a:ext cx="2082800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F8B220-7C1A-32EC-B50A-5DA2DEF21759}"/>
              </a:ext>
            </a:extLst>
          </p:cNvPr>
          <p:cNvSpPr txBox="1"/>
          <p:nvPr/>
        </p:nvSpPr>
        <p:spPr>
          <a:xfrm>
            <a:off x="995892" y="3407562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Infinite-frequency modulus:</a:t>
            </a:r>
          </a:p>
        </p:txBody>
      </p:sp>
      <p:pic>
        <p:nvPicPr>
          <p:cNvPr id="15" name="Picture 1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G_0 = G'\left(1 + \De^{-2}\right)&#10;\end{align*}}&#10;&#10;\end{document}" title="IguanaTex Picture Display">
            <a:extLst>
              <a:ext uri="{FF2B5EF4-FFF2-40B4-BE49-F238E27FC236}">
                <a16:creationId xmlns:a16="http://schemas.microsoft.com/office/drawing/2014/main" id="{F0905649-572F-E4C3-2200-C5A4D2C5D5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35632" y="3442517"/>
            <a:ext cx="2159000" cy="33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210F80-83AB-FB45-6817-470B379CB46D}"/>
              </a:ext>
            </a:extLst>
          </p:cNvPr>
          <p:cNvSpPr txBox="1"/>
          <p:nvPr/>
        </p:nvSpPr>
        <p:spPr>
          <a:xfrm>
            <a:off x="995891" y="4362298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Deborah number:</a:t>
            </a:r>
          </a:p>
        </p:txBody>
      </p:sp>
      <p:pic>
        <p:nvPicPr>
          <p:cNvPr id="19" name="Picture 1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 = \lambda \omega&#10;\end{align*}}&#10;&#10;\end{document}" title="IguanaTex Picture Display">
            <a:extLst>
              <a:ext uri="{FF2B5EF4-FFF2-40B4-BE49-F238E27FC236}">
                <a16:creationId xmlns:a16="http://schemas.microsoft.com/office/drawing/2014/main" id="{51B7F445-8C1A-242D-91C3-5919D8AAA51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54230" y="4478125"/>
            <a:ext cx="939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C769C-06A1-3389-22D1-7C642952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AC368-A8BB-E4AC-5C8F-B0FB6DD8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42"/>
            <a:ext cx="12192000" cy="715962"/>
          </a:xfrm>
        </p:spPr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dimensionalization</a:t>
            </a:r>
            <a:r>
              <a:rPr lang="en-US" dirty="0"/>
              <a:t> scheme</a:t>
            </a:r>
          </a:p>
        </p:txBody>
      </p:sp>
      <p:pic>
        <p:nvPicPr>
          <p:cNvPr id="13" name="Picture 1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zh = z/H_0, \quad \rh = r/R, \quad \th = \omega t, \quad \uh_z = u_z/(\varepsilon H_0 \omega), \quad \uh_r = u_z/(\varepsilon R \omega), \quad \buh_a = \bu_a/(\varepsilon R \omega),\quad \delta = H_0/R \ll 1.&#10;\end{align*}}&#10;&#10;\end{document}" title="IguanaTex Picture Display">
            <a:extLst>
              <a:ext uri="{FF2B5EF4-FFF2-40B4-BE49-F238E27FC236}">
                <a16:creationId xmlns:a16="http://schemas.microsoft.com/office/drawing/2014/main" id="{BCF451F4-8F07-BF93-23F1-6552CB3026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6700" y="764704"/>
            <a:ext cx="11658600" cy="304800"/>
          </a:xfrm>
          <a:prstGeom prst="rect">
            <a:avLst/>
          </a:prstGeom>
        </p:spPr>
      </p:pic>
      <p:pic>
        <p:nvPicPr>
          <p:cNvPr id="19" name="Picture 1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 = \btau/ (\varepsilon \mu_0 R\omega/H_0) = \btau/(\varepsilon \mu_0 \omega/\delta), \quad \btauh_a = \btau_a / (\varepsilon\mu_a \omega), \quad \bnabla \cdot \btau \sim \varepsilon \mu_0 \omega/\left(\delta^2 R\right), \quad \bnabla \cdot \btau_a \sim \varepsilon \mu_a \omega / R,&#10;\end{align*}}&#10;&#10;\end{document}" title="IguanaTex Picture Display">
            <a:extLst>
              <a:ext uri="{FF2B5EF4-FFF2-40B4-BE49-F238E27FC236}">
                <a16:creationId xmlns:a16="http://schemas.microsoft.com/office/drawing/2014/main" id="{18C08D6E-997B-0CBF-BBB0-F57C035FEF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2300" y="2324460"/>
            <a:ext cx="10947400" cy="330200"/>
          </a:xfrm>
          <a:prstGeom prst="rect">
            <a:avLst/>
          </a:prstGeom>
        </p:spPr>
      </p:pic>
      <p:pic>
        <p:nvPicPr>
          <p:cNvPr id="21" name="Picture 2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 = H_0\bnabla, \quad \bnablahpa = R_0\bnabla,&#10;\end{align*}}&#10;&#10;\end{document}" title="IguanaTex Picture Display">
            <a:extLst>
              <a:ext uri="{FF2B5EF4-FFF2-40B4-BE49-F238E27FC236}">
                <a16:creationId xmlns:a16="http://schemas.microsoft.com/office/drawing/2014/main" id="{91A84A1A-A7B5-823D-D6A6-4E4FF92BE8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99000" y="1531882"/>
            <a:ext cx="2794000" cy="330200"/>
          </a:xfrm>
          <a:prstGeom prst="rect">
            <a:avLst/>
          </a:prstGeom>
        </p:spPr>
      </p:pic>
      <p:pic>
        <p:nvPicPr>
          <p:cNvPr id="27" name="Picture 2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artial \bu /\partial t \sim \varepsilon R \omega^2, \quad \partial \bu_a/ \partial t \sim \varepsilon R \omega^2, \quad\bu \cdot \bnabla \bu \sim \varepsilon^2 R \omega^2, \quad \bu_a \cdot \bnabla \bu_a \sim \varepsilon^2 R \omega^2, \quad \bnabla p \sim p_c / R, \quad \bnabla p_a \sim p_{c,a} / R,&#10;\end{align*}}&#10;&#10;\end{document}" title="IguanaTex Picture Display">
            <a:extLst>
              <a:ext uri="{FF2B5EF4-FFF2-40B4-BE49-F238E27FC236}">
                <a16:creationId xmlns:a16="http://schemas.microsoft.com/office/drawing/2014/main" id="{2ABCDCD7-E7CC-7AFC-35AF-5221745A28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77800" y="3124318"/>
            <a:ext cx="11836400" cy="304800"/>
          </a:xfrm>
          <a:prstGeom prst="rect">
            <a:avLst/>
          </a:prstGeom>
        </p:spPr>
      </p:pic>
      <p:pic>
        <p:nvPicPr>
          <p:cNvPr id="29" name="Picture 2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Re = \rho \omega H_0^2/\mu_0 = \delta^2\rho\omega R^2/\mu_0, \quad \Re_a = \rho_a \omega R^2/\mu_a, \quad \text{Gr} = \delta^2 \rho g R/\left(\varepsilon \mu_0 \omega\right), \quad \text{Gr}_a = \rho_a g R/\left(\varepsilon \mu_a \omega\right),&#10;\end{align*}}&#10;&#10;\end{document}" title="IguanaTex Picture Display">
            <a:extLst>
              <a:ext uri="{FF2B5EF4-FFF2-40B4-BE49-F238E27FC236}">
                <a16:creationId xmlns:a16="http://schemas.microsoft.com/office/drawing/2014/main" id="{B9324FC0-80E7-7AF6-752C-B483A08151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60400" y="4057836"/>
            <a:ext cx="10871200" cy="304800"/>
          </a:xfrm>
          <a:prstGeom prst="rect">
            <a:avLst/>
          </a:prstGeom>
        </p:spPr>
      </p:pic>
      <p:pic>
        <p:nvPicPr>
          <p:cNvPr id="36" name="Picture 3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\left(\th\right) = 2 \int_0^{\infty}\left[\Gh\left(\tauh\right) \, \bEh\left(\th-\tauh\right)\right]\d\tauh, \quad \Gh\left(\tauh\right) = G(\tau)/\left(\mu_0\omega\right) = \exp\left(-\tauh/\De\right)/\De, \quad \tauh = \omega \tau, \quad \De = \lambda\omega,&#10;\end{align*}}&#10;&#10;\end{document}" title="IguanaTex Picture Display">
            <a:extLst>
              <a:ext uri="{FF2B5EF4-FFF2-40B4-BE49-F238E27FC236}">
                <a16:creationId xmlns:a16="http://schemas.microsoft.com/office/drawing/2014/main" id="{1C9DF96F-3F57-5947-0988-C553BC7839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8622" y="4855215"/>
            <a:ext cx="11150600" cy="609600"/>
          </a:xfrm>
          <a:prstGeom prst="rect">
            <a:avLst/>
          </a:prstGeom>
        </p:spPr>
      </p:pic>
      <p:pic>
        <p:nvPicPr>
          <p:cNvPr id="42" name="Picture 4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sigma \sim p_c = \varepsilon \mu_0 \omega / \delta^2, \quad \bsigma_a \sim p_{c,a} = \varepsilon \mu_a \omega, \quad P \sim \gamma/R, \quad P_a \sim \gamma/R, \quad \Bo = \Delta \rho g H_0^2/\gamma = \delta^2\Delta \rho g R^2/\gamma \ll 1. &#10;\end{align*}}&#10;&#10;\end{document}" title="IguanaTex Picture Display">
            <a:extLst>
              <a:ext uri="{FF2B5EF4-FFF2-40B4-BE49-F238E27FC236}">
                <a16:creationId xmlns:a16="http://schemas.microsoft.com/office/drawing/2014/main" id="{6310B31F-D298-E739-B288-BDC7919E651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44622" y="5755666"/>
            <a:ext cx="11404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97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F91D5-2271-9368-58C0-1A38F018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FC9B7-16A5-852B-BF8E-EA068B94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221"/>
            <a:ext cx="12192000" cy="715962"/>
          </a:xfrm>
        </p:spPr>
        <p:txBody>
          <a:bodyPr/>
          <a:lstStyle/>
          <a:p>
            <a:r>
              <a:rPr lang="en-US" dirty="0"/>
              <a:t>Relevant perturbation expansions</a:t>
            </a:r>
          </a:p>
        </p:txBody>
      </p:sp>
      <p:pic>
        <p:nvPicPr>
          <p:cNvPr id="6" name="Picture 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uh &amp;= \buh_0 + \delta^2 \, \buh_1^{(1)} +  \varepsilon \, \buh_1^{(2)}&#10;        + \fO\left(\delta^4, \, \varepsilon \, \delta^2, \, \varepsilon^2\right),&#10;        \\&#10;        \ph_d = \ph - \left(\delta^2/\varepsilon\right)\Ca_0^{-1}\Ph &amp;= \ph_{d,0} + \delta^2 \, \ph_{d,1}^{(1)} + \varepsilon \, \ph_{d,1}^{(2)}&#10;        + \fO\left(\delta^4, \, \varepsilon \, \delta^2, \, \varepsilon^2\right),&#10;        \\&#10;        \buh_a &amp;= \buh_{a,0}  &#10;        + \varepsilon \, \buh_{a,1} +\fO\left(\varepsilon^2\right),&#10;        \\&#10;        \ph_{a,d} = \ph_a -  \left(\varepsilon \, \muh \, \Ca_0\right)^{-1}\Ph_a &amp;= \ph_{a,d,0} + \varepsilon \, \ph_{a,d,1} +\fO\left(\varepsilon^2\right).&#10;\end{align*}}&#10;&#10;\end{document}" title="IguanaTex Picture Display">
            <a:extLst>
              <a:ext uri="{FF2B5EF4-FFF2-40B4-BE49-F238E27FC236}">
                <a16:creationId xmlns:a16="http://schemas.microsoft.com/office/drawing/2014/main" id="{2731B136-04D4-F440-865D-27A716ED40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11400" y="1752600"/>
            <a:ext cx="7569200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8A49A-5270-C85D-FD75-0CCD684BB05B}"/>
              </a:ext>
            </a:extLst>
          </p:cNvPr>
          <p:cNvSpPr txBox="1"/>
          <p:nvPr/>
        </p:nvSpPr>
        <p:spPr>
          <a:xfrm>
            <a:off x="335360" y="3634794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where</a:t>
            </a:r>
          </a:p>
        </p:txBody>
      </p:sp>
      <p:pic>
        <p:nvPicPr>
          <p:cNvPr id="9" name="Picture 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_d = \delta^2 p_d/\left(\varepsilon \mu_0 \omega\right), \quad \ph_{a,d} = p_{a,d}/\left(\varepsilon \mu_a\omega\right), \quad \Ph = R P/\gamma, \quad \Ph_a = R P_a/\gamma.&#10;\end{align*}}&#10;&#10;\end{document}" title="IguanaTex Picture Display">
            <a:extLst>
              <a:ext uri="{FF2B5EF4-FFF2-40B4-BE49-F238E27FC236}">
                <a16:creationId xmlns:a16="http://schemas.microsoft.com/office/drawing/2014/main" id="{DD938452-219D-FC59-30F9-3C72BC2578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59000" y="4178920"/>
            <a:ext cx="7874000" cy="330200"/>
          </a:xfrm>
          <a:prstGeom prst="rect">
            <a:avLst/>
          </a:prstGeom>
        </p:spPr>
      </p:pic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sigmah_a &amp;= - \left(\varepsilon \, \muh \, \Ca_0\right)^{-1} \Ph_a \, \bI - \ph_{a,d,0} \, \bI +  2\bEh_{a,0} + \fO\left(\varepsilon\right),&#10;    \\&#10;    \bsigmah &amp;= - \left(\delta^2/\varepsilon\right)\Ca_0^{-1} \Ph \, \bI - \ph_{d,0} \, \bI +  \delta \, \btauh_0 + \fO\left(\delta^2,\,\varepsilon\right).&#10;\end{align*}}&#10;&#10;\end{document}" title="IguanaTex Picture Display">
            <a:extLst>
              <a:ext uri="{FF2B5EF4-FFF2-40B4-BE49-F238E27FC236}">
                <a16:creationId xmlns:a16="http://schemas.microsoft.com/office/drawing/2014/main" id="{DA46B1EB-53FD-ED6E-4484-009CC1F7BA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03712" y="5475312"/>
            <a:ext cx="55372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D1036-8539-F0F7-67E1-43F0E3E6ABA2}"/>
              </a:ext>
            </a:extLst>
          </p:cNvPr>
          <p:cNvSpPr txBox="1"/>
          <p:nvPr/>
        </p:nvSpPr>
        <p:spPr>
          <a:xfrm>
            <a:off x="335360" y="4901098"/>
            <a:ext cx="3677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Cauchy stress tensor expansions: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782E6-B1D9-3EBF-C41D-FC83EF33CCC7}"/>
              </a:ext>
            </a:extLst>
          </p:cNvPr>
          <p:cNvSpPr txBox="1"/>
          <p:nvPr/>
        </p:nvSpPr>
        <p:spPr>
          <a:xfrm>
            <a:off x="335360" y="959287"/>
            <a:ext cx="5801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Velocity field and dynamic pressure field expansions:</a:t>
            </a:r>
          </a:p>
        </p:txBody>
      </p:sp>
    </p:spTree>
    <p:extLst>
      <p:ext uri="{BB962C8B-B14F-4D97-AF65-F5344CB8AC3E}">
        <p14:creationId xmlns:p14="http://schemas.microsoft.com/office/powerpoint/2010/main" val="101346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35D3-6723-27F4-09C5-D95E507B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76D22-72C3-4617-4A5B-B1484A3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82886-503D-967F-4D88-33D40569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3442"/>
          </a:xfrm>
        </p:spPr>
        <p:txBody>
          <a:bodyPr>
            <a:normAutofit/>
          </a:bodyPr>
          <a:lstStyle/>
          <a:p>
            <a:r>
              <a:rPr lang="en-US" dirty="0"/>
              <a:t>Governing equations in complex space and</a:t>
            </a:r>
            <a:br>
              <a:rPr lang="en-US" dirty="0"/>
            </a:br>
            <a:r>
              <a:rPr lang="en-US" dirty="0"/>
              <a:t>dimensionless velocity and dynamic pressure fields</a:t>
            </a:r>
          </a:p>
        </p:txBody>
      </p:sp>
      <p:pic>
        <p:nvPicPr>
          <p:cNvPr id="9" name="Picture 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rac{1}{\rh}\frac{\pa}{\pa \rh}\left(\rh \, \ut_{0,r}\right) + \frac{\pa \ut_{0,z}}{\pa \zh} &amp;= 0,&#10;        \\&#10;        \frac{\d \pt_{d,0}}{\d \rh} &amp;= \mu^*\frac{\partial^2 \ut_{0,r}}{\partial \zh^2},&#10;    \end{align*}}&#10;&#10;\end{document}" title="IguanaTex Picture Display">
            <a:extLst>
              <a:ext uri="{FF2B5EF4-FFF2-40B4-BE49-F238E27FC236}">
                <a16:creationId xmlns:a16="http://schemas.microsoft.com/office/drawing/2014/main" id="{9C7B217A-0120-48BF-CD76-8AAF3EBAD3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8048" y="2235200"/>
            <a:ext cx="3632200" cy="1193800"/>
          </a:xfrm>
          <a:prstGeom prst="rect">
            <a:avLst/>
          </a:prstGeom>
        </p:spPr>
      </p:pic>
      <p:pic>
        <p:nvPicPr>
          <p:cNvPr id="15" name="Picture 1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mu^* = \int_0^{\infty}\left[\Gh\left(\tauh\right)e^{-i \, \tauh}\right]\d\tauh = \frac{1}{\mu_0\omega}\left(G'' - i \, G'\right).&#10;\end{align*}}&#10;&#10;\end{document}" title="IguanaTex Picture Display">
            <a:extLst>
              <a:ext uri="{FF2B5EF4-FFF2-40B4-BE49-F238E27FC236}">
                <a16:creationId xmlns:a16="http://schemas.microsoft.com/office/drawing/2014/main" id="{A068FA53-D18D-B527-5780-57A765B013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8048" y="4305300"/>
            <a:ext cx="5054600" cy="609600"/>
          </a:xfrm>
          <a:prstGeom prst="rect">
            <a:avLst/>
          </a:prstGeom>
        </p:spPr>
      </p:pic>
      <p:pic>
        <p:nvPicPr>
          <p:cNvPr id="10" name="Picture 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uh_{0,r}\left(\rh, \zh, \th\right) &amp;= -3 \rh \zh (1 - \zh) \cos \th, &#10;        \\&#10;        \uh_{0,z}\left(\zh, \th\right) &amp;= \zh^2 (3 - 2 \zh) \cos \th.&#10;\end{align*}}&#10;\end{document}" title="IguanaTex Picture Display">
            <a:extLst>
              <a:ext uri="{FF2B5EF4-FFF2-40B4-BE49-F238E27FC236}">
                <a16:creationId xmlns:a16="http://schemas.microsoft.com/office/drawing/2014/main" id="{BA6DE529-5577-CC3D-0A6B-418990BAE6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63208" y="1947436"/>
            <a:ext cx="3505200" cy="73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7329C-0E0A-9D1A-6521-68DA8E936961}"/>
              </a:ext>
            </a:extLst>
          </p:cNvPr>
          <p:cNvSpPr txBox="1"/>
          <p:nvPr/>
        </p:nvSpPr>
        <p:spPr>
          <a:xfrm>
            <a:off x="154874" y="1369190"/>
            <a:ext cx="403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Lubrication equations in the complex space: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C3AAA-C8DD-28D9-9915-6C7B9175E130}"/>
              </a:ext>
            </a:extLst>
          </p:cNvPr>
          <p:cNvSpPr txBox="1"/>
          <p:nvPr/>
        </p:nvSpPr>
        <p:spPr>
          <a:xfrm>
            <a:off x="154874" y="3677066"/>
            <a:ext cx="403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where the complex viscosity:</a:t>
            </a:r>
          </a:p>
        </p:txBody>
      </p:sp>
      <p:pic>
        <p:nvPicPr>
          <p:cNvPr id="12" name="Picture 1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&#9;\ph_{d,0}\left(\rh, \th\right) = \frac{3}{\mu_0\omega}\left(G'\sin\th + G''\cos\th\right)\left(\rh^2 - 1\right)&#10;    - 6 \Ca_0^{-1}\sin\th.&#10;\end{align*}}&#10;\end{document}" title="IguanaTex Picture Display">
            <a:extLst>
              <a:ext uri="{FF2B5EF4-FFF2-40B4-BE49-F238E27FC236}">
                <a16:creationId xmlns:a16="http://schemas.microsoft.com/office/drawing/2014/main" id="{29630FB9-A27B-8B76-B268-3383E28DB2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63952" y="3852912"/>
            <a:ext cx="6527800" cy="584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10392-DADB-9386-3E66-0F44B83EC8C3}"/>
              </a:ext>
            </a:extLst>
          </p:cNvPr>
          <p:cNvSpPr txBox="1"/>
          <p:nvPr/>
        </p:nvSpPr>
        <p:spPr>
          <a:xfrm>
            <a:off x="5657447" y="1442115"/>
            <a:ext cx="403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Dimensionless velocity field: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3B5D4B-E2D4-18A2-EA4D-0B80EF952019}"/>
              </a:ext>
            </a:extLst>
          </p:cNvPr>
          <p:cNvSpPr txBox="1"/>
          <p:nvPr/>
        </p:nvSpPr>
        <p:spPr>
          <a:xfrm>
            <a:off x="5542034" y="3311654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Dimensionless dynamic pressure field: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027B28-50B9-73C4-38BF-0D368B8283BA}"/>
              </a:ext>
            </a:extLst>
          </p:cNvPr>
          <p:cNvCxnSpPr>
            <a:cxnSpLocks/>
          </p:cNvCxnSpPr>
          <p:nvPr/>
        </p:nvCxnSpPr>
        <p:spPr>
          <a:xfrm>
            <a:off x="5519936" y="1353442"/>
            <a:ext cx="0" cy="504735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20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2A16-0865-B37C-A4BD-B8DC149B2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177BE-3B9F-A744-4BFF-A51F2E41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E1C45F-87B4-EFAE-5A63-E468BD9C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3552"/>
          </a:xfrm>
        </p:spPr>
        <p:txBody>
          <a:bodyPr>
            <a:normAutofit/>
          </a:bodyPr>
          <a:lstStyle/>
          <a:p>
            <a:r>
              <a:rPr lang="en-US" dirty="0"/>
              <a:t>Dimensionless force response</a:t>
            </a:r>
          </a:p>
        </p:txBody>
      </p:sp>
      <p:pic>
        <p:nvPicPr>
          <p:cNvPr id="8" name="Picture 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h\left(\th\right) &amp;= 1 - \frac{2\varepsilon \, \Ca_0}{\delta^2}\int_0^1\left(\rh \, \ph_{d,0}\right) \d \rh \\&#10;&amp;= 1 + \frac{3\varepsilon}{2\delta^2}\left[\left(4 + \Ec\right) \sin \th + \Ca \cos \th\right]&#10;    \end{align*}}&#10;&#10;\end{document}" title="IguanaTex Picture Display">
            <a:extLst>
              <a:ext uri="{FF2B5EF4-FFF2-40B4-BE49-F238E27FC236}">
                <a16:creationId xmlns:a16="http://schemas.microsoft.com/office/drawing/2014/main" id="{446BC2B0-9925-1CD7-D1D0-9D1FB8F978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8048" y="1906938"/>
            <a:ext cx="4495800" cy="1244600"/>
          </a:xfrm>
          <a:prstGeom prst="rect">
            <a:avLst/>
          </a:prstGeom>
        </p:spPr>
      </p:pic>
      <p:pic>
        <p:nvPicPr>
          <p:cNvPr id="14" name="Picture 1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Ec = G'R/\gamma, \quad \Ca = G'' R / \gamma.&#10;\end{align*}}&#10;&#10;\end{document}" title="IguanaTex Picture Display">
            <a:extLst>
              <a:ext uri="{FF2B5EF4-FFF2-40B4-BE49-F238E27FC236}">
                <a16:creationId xmlns:a16="http://schemas.microsoft.com/office/drawing/2014/main" id="{C6EE0FC4-AE76-528C-B872-168ED43D05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5414" y="4258297"/>
            <a:ext cx="3200400" cy="279400"/>
          </a:xfrm>
          <a:prstGeom prst="rect">
            <a:avLst/>
          </a:prstGeom>
        </p:spPr>
      </p:pic>
      <p:pic>
        <p:nvPicPr>
          <p:cNvPr id="19" name="Picture 1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\frac{F(t)}{\pi \gamma R} = \Fh\left(\th\right) = \Fh_0 + \varepsilon \, \Fh_1\left(\th\right) + \fO\left(\varepsilon^2\right),&#10;\end{align*}}&#10;\end{document}" title="IguanaTex Picture Display">
            <a:extLst>
              <a:ext uri="{FF2B5EF4-FFF2-40B4-BE49-F238E27FC236}">
                <a16:creationId xmlns:a16="http://schemas.microsoft.com/office/drawing/2014/main" id="{121438AC-BB97-1387-E321-52FE1BC17A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74509" y="2407025"/>
            <a:ext cx="4267200" cy="58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51F35-F3BD-C11A-BCE5-F683915DE0EC}"/>
              </a:ext>
            </a:extLst>
          </p:cNvPr>
          <p:cNvSpPr txBox="1"/>
          <p:nvPr/>
        </p:nvSpPr>
        <p:spPr>
          <a:xfrm>
            <a:off x="154874" y="1369190"/>
            <a:ext cx="403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Dimensionless force response: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80C3C-253E-4437-B7E9-CB51BF6D2844}"/>
              </a:ext>
            </a:extLst>
          </p:cNvPr>
          <p:cNvSpPr txBox="1"/>
          <p:nvPr/>
        </p:nvSpPr>
        <p:spPr>
          <a:xfrm>
            <a:off x="154874" y="3562717"/>
            <a:ext cx="403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where the dimensionless numbers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08F95-403B-6909-6A81-82EED0259E67}"/>
              </a:ext>
            </a:extLst>
          </p:cNvPr>
          <p:cNvSpPr txBox="1"/>
          <p:nvPr/>
        </p:nvSpPr>
        <p:spPr>
          <a:xfrm>
            <a:off x="5657446" y="1797311"/>
            <a:ext cx="5263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Perturbation expansion of the force response: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4A8CB-DEDA-6CAF-AD24-F72AEB52A5FC}"/>
              </a:ext>
            </a:extLst>
          </p:cNvPr>
          <p:cNvSpPr txBox="1"/>
          <p:nvPr/>
        </p:nvSpPr>
        <p:spPr>
          <a:xfrm>
            <a:off x="5735370" y="3197981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where the static response: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6095C-9388-C5C8-FE55-D9A1624849FC}"/>
              </a:ext>
            </a:extLst>
          </p:cNvPr>
          <p:cNvCxnSpPr>
            <a:cxnSpLocks/>
          </p:cNvCxnSpPr>
          <p:nvPr/>
        </p:nvCxnSpPr>
        <p:spPr>
          <a:xfrm>
            <a:off x="5375920" y="1124744"/>
            <a:ext cx="0" cy="51125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F_0 = 2\pi \gamma R - \pi R^2 \Delta P = \pi \gamma R.&#10;\end{align*}}&#10;\end{document}" title="IguanaTex Picture Display">
            <a:extLst>
              <a:ext uri="{FF2B5EF4-FFF2-40B4-BE49-F238E27FC236}">
                <a16:creationId xmlns:a16="http://schemas.microsoft.com/office/drawing/2014/main" id="{56CABE12-BC48-366D-0C54-B15FAFDC45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46361" y="3797672"/>
            <a:ext cx="3276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54F443-F712-E8C2-67B1-E79C119E0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6EBA2F-8695-61B3-A951-718FE08FB1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66109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Squeezing of low</a:t>
                </a:r>
                <a:r>
                  <a:rPr lang="en-US" dirty="0"/>
                  <a:t>-</a:t>
                </a:r>
                <a:r>
                  <a:rPr lang="en-US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viscosity Newtonian droplets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Ca</m:t>
                        </m:r>
                        <m:r>
                          <m:rPr>
                            <m:nor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≲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6EBA2F-8695-61B3-A951-718FE08FB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661091"/>
              </a:xfrm>
              <a:blipFill>
                <a:blip r:embed="rId8"/>
                <a:stretch>
                  <a:fillRect t="-1153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83E4-A883-4C30-CC39-8BC3B5EB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E5F64-50B4-94C9-4AA0-C5F1A88AB5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11" t="2466" b="2466"/>
          <a:stretch>
            <a:fillRect/>
          </a:stretch>
        </p:blipFill>
        <p:spPr>
          <a:xfrm>
            <a:off x="479376" y="1154682"/>
            <a:ext cx="4136384" cy="237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1375A-6699-2D64-6902-F708B5B52B9D}"/>
              </a:ext>
            </a:extLst>
          </p:cNvPr>
          <p:cNvSpPr txBox="1"/>
          <p:nvPr/>
        </p:nvSpPr>
        <p:spPr>
          <a:xfrm>
            <a:off x="479376" y="3545258"/>
            <a:ext cx="4136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Barakat et al.</a:t>
            </a:r>
            <a:r>
              <a:rPr lang="en-CA" sz="1400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, </a:t>
            </a:r>
            <a:r>
              <a:rPr lang="en-CA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Physics of Fluids</a:t>
            </a:r>
            <a:r>
              <a:rPr lang="en-CA" sz="1400" i="1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  <a:r>
              <a:rPr lang="en-CA" sz="1400" dirty="0">
                <a:solidFill>
                  <a:srgbClr val="AFEEEE"/>
                </a:solidFill>
                <a:effectLst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E3CD1-78B4-748A-69A6-66FA3B7CE4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6" y="4563741"/>
            <a:ext cx="6125163" cy="1817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C811B5D5-D77E-7725-94E8-428208B786BC}"/>
              </a:ext>
            </a:extLst>
          </p:cNvPr>
          <p:cNvSpPr/>
          <p:nvPr/>
        </p:nvSpPr>
        <p:spPr>
          <a:xfrm>
            <a:off x="6833215" y="4563740"/>
            <a:ext cx="400110" cy="1817587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 = \dfrac{\mu_0 R \omega}{\gamma} \lesssim 1$}&#10;\end{document}" title="IguanaTex Picture Display">
            <a:extLst>
              <a:ext uri="{FF2B5EF4-FFF2-40B4-BE49-F238E27FC236}">
                <a16:creationId xmlns:a16="http://schemas.microsoft.com/office/drawing/2014/main" id="{7F3BA0C3-4AEF-2116-B1F7-AE2DF7DB24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15021" y="5229200"/>
            <a:ext cx="1778000" cy="584200"/>
          </a:xfrm>
          <a:prstGeom prst="rect">
            <a:avLst/>
          </a:prstGeom>
        </p:spPr>
      </p:pic>
      <p:pic>
        <p:nvPicPr>
          <p:cNvPr id="18" name="Picture 17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= $}&#10;\end{document}" title="IguanaTex Picture Display">
            <a:extLst>
              <a:ext uri="{FF2B5EF4-FFF2-40B4-BE49-F238E27FC236}">
                <a16:creationId xmlns:a16="http://schemas.microsoft.com/office/drawing/2014/main" id="{AB9E25D1-2016-4478-44B8-11F007FC7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087888" y="2166888"/>
            <a:ext cx="736600" cy="254000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89E32095-5FE3-C1E7-C02B-AB87DD2E8DEC}"/>
              </a:ext>
            </a:extLst>
          </p:cNvPr>
          <p:cNvSpPr/>
          <p:nvPr/>
        </p:nvSpPr>
        <p:spPr>
          <a:xfrm rot="10800000">
            <a:off x="5911914" y="1154682"/>
            <a:ext cx="400110" cy="2376264"/>
          </a:xfrm>
          <a:prstGeom prst="rightBrace">
            <a:avLst>
              <a:gd name="adj1" fmla="val 33726"/>
              <a:gd name="adj2" fmla="val 519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pi R \gamma$}&#10;\end{document}" title="IguanaTex Picture Display">
            <a:extLst>
              <a:ext uri="{FF2B5EF4-FFF2-40B4-BE49-F238E27FC236}">
                <a16:creationId xmlns:a16="http://schemas.microsoft.com/office/drawing/2014/main" id="{023BB7F1-7215-F6EE-BFF3-3DE7007A4A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621512" y="1340768"/>
            <a:ext cx="482600" cy="228600"/>
          </a:xfrm>
          <a:prstGeom prst="rect">
            <a:avLst/>
          </a:prstGeom>
        </p:spPr>
      </p:pic>
      <p:pic>
        <p:nvPicPr>
          <p:cNvPr id="62" name="Picture 61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3\pi R^4}{2H_0^3}\dot{H}(t)\,\mu$}&#10;\end{document}" title="IguanaTex Picture Display">
            <a:extLst>
              <a:ext uri="{FF2B5EF4-FFF2-40B4-BE49-F238E27FC236}">
                <a16:creationId xmlns:a16="http://schemas.microsoft.com/office/drawing/2014/main" id="{5E1AC020-268D-81E3-EB4D-AA03A84573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38912" y="2874986"/>
            <a:ext cx="1625600" cy="635000"/>
          </a:xfrm>
          <a:prstGeom prst="rect">
            <a:avLst/>
          </a:prstGeom>
        </p:spPr>
      </p:pic>
      <p:pic>
        <p:nvPicPr>
          <p:cNvPr id="60" name="Picture 59" descr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6\pi R^3}{H_0^2}\left(\dfrac{H}{H_0} - 1\right)\gamma$}&#10;\end{document}" title="IguanaTex Picture Display">
            <a:extLst>
              <a:ext uri="{FF2B5EF4-FFF2-40B4-BE49-F238E27FC236}">
                <a16:creationId xmlns:a16="http://schemas.microsoft.com/office/drawing/2014/main" id="{C793640D-4761-CE16-9B5B-99A1C867A9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96616" y="1988840"/>
            <a:ext cx="2336800" cy="635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641B91-C08B-4E7C-3FAB-6316AA82E456}"/>
              </a:ext>
            </a:extLst>
          </p:cNvPr>
          <p:cNvSpPr txBox="1"/>
          <p:nvPr/>
        </p:nvSpPr>
        <p:spPr>
          <a:xfrm>
            <a:off x="8483090" y="1136938"/>
            <a:ext cx="3013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(Laplace pressure </a:t>
            </a:r>
            <a:b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+ line interfacial tension)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D72243-65B9-41B9-D3E6-D4BF8C56D271}"/>
              </a:ext>
            </a:extLst>
          </p:cNvPr>
          <p:cNvSpPr txBox="1"/>
          <p:nvPr/>
        </p:nvSpPr>
        <p:spPr>
          <a:xfrm>
            <a:off x="8688288" y="2092786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(curvature stresses)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D5EE41-971D-89FD-BDFA-C7F9C378214F}"/>
              </a:ext>
            </a:extLst>
          </p:cNvPr>
          <p:cNvSpPr txBox="1"/>
          <p:nvPr/>
        </p:nvSpPr>
        <p:spPr>
          <a:xfrm>
            <a:off x="8760296" y="2992431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(bulk viscous stresses)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529897-8470-4218-387C-813A557C2A93}"/>
              </a:ext>
            </a:extLst>
          </p:cNvPr>
          <p:cNvSpPr txBox="1"/>
          <p:nvPr/>
        </p:nvSpPr>
        <p:spPr>
          <a:xfrm>
            <a:off x="9120336" y="5301101"/>
            <a:ext cx="272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(microdroplet regime)</a:t>
            </a:r>
          </a:p>
        </p:txBody>
      </p:sp>
    </p:spTree>
    <p:extLst>
      <p:ext uri="{BB962C8B-B14F-4D97-AF65-F5344CB8AC3E}">
        <p14:creationId xmlns:p14="http://schemas.microsoft.com/office/powerpoint/2010/main" val="20506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51" grpId="0"/>
      <p:bldP spid="52" grpId="0"/>
      <p:bldP spid="53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82A6-3D01-7F13-DC5D-BDCD4EB1C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9EBEB-3B84-4F77-2E0D-3A27CC92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C5219-3F26-CA0F-AB9A-63F8E746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046"/>
          </a:xfrm>
        </p:spPr>
        <p:txBody>
          <a:bodyPr/>
          <a:lstStyle/>
          <a:p>
            <a:r>
              <a:rPr lang="en-US" dirty="0"/>
              <a:t>Interfacial stress balance</a:t>
            </a:r>
          </a:p>
        </p:txBody>
      </p:sp>
      <p:pic>
        <p:nvPicPr>
          <p:cNvPr id="24" name="Picture 2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&#10;\begin{document}&#10;\white{$\implies \bn\cdot\left[\left(\delta^2 \, \Ca_0^{-1}\right)\Delta \Ph\,  \bI + \varepsilon \left\{\ph_{d,0} \, \bI - \delta \, \btauh_0 + \muh \, \delta^2\left(-\ph_{a,d,0} \, \bI + 2\bEh_{a,0}\right)\right\} \right]_{\rh = \fRh}$}&#10;\end{document}" title="IguanaTex Picture Display">
            <a:extLst>
              <a:ext uri="{FF2B5EF4-FFF2-40B4-BE49-F238E27FC236}">
                <a16:creationId xmlns:a16="http://schemas.microsoft.com/office/drawing/2014/main" id="{E01B5C25-B796-2759-1868-3F205C8D5E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9376" y="4712940"/>
            <a:ext cx="8255000" cy="482600"/>
          </a:xfrm>
          <a:prstGeom prst="rect">
            <a:avLst/>
          </a:prstGeom>
        </p:spPr>
      </p:pic>
      <p:pic>
        <p:nvPicPr>
          <p:cNvPr id="46" name="Picture 4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n\cdot \left(\muh \, \delta^2 \, \bsigmah_a - \bsigmah\right) = \left(\delta^2/\varepsilon\right)\Ca_0^{-1}\bn\left(\bnablahpa \cdot \bn\right),$}&#10;&#10;\end{document}" title="IguanaTex Picture Display">
            <a:extLst>
              <a:ext uri="{FF2B5EF4-FFF2-40B4-BE49-F238E27FC236}">
                <a16:creationId xmlns:a16="http://schemas.microsoft.com/office/drawing/2014/main" id="{B11717F9-1959-5FEF-1C8E-FDF08E7907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3932" y="2345877"/>
            <a:ext cx="4800600" cy="457200"/>
          </a:xfrm>
          <a:prstGeom prst="rect">
            <a:avLst/>
          </a:prstGeom>
        </p:spPr>
      </p:pic>
      <p:pic>
        <p:nvPicPr>
          <p:cNvPr id="54" name="Picture 5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+~\fO\left(\varepsilon \, \delta^2,\,\varepsilon^2\right) \nonumber\\&#10;    = \left(\delta^2 \, \Ca_0^{-1}\right)\bn\left(\bnablahpa \cdot \bn\right)$,}&#10;&#10;\end{document}" title="IguanaTex Picture Display">
            <a:extLst>
              <a:ext uri="{FF2B5EF4-FFF2-40B4-BE49-F238E27FC236}">
                <a16:creationId xmlns:a16="http://schemas.microsoft.com/office/drawing/2014/main" id="{B34CD9DF-A967-3A9F-D04A-184B373762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931200" y="4801840"/>
            <a:ext cx="2641600" cy="787400"/>
          </a:xfrm>
          <a:prstGeom prst="rect">
            <a:avLst/>
          </a:prstGeom>
        </p:spPr>
      </p:pic>
      <p:pic>
        <p:nvPicPr>
          <p:cNvPr id="34" name="Picture 3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sigmah_a = - \left(\varepsilon \, \muh \, \Ca_0\right)^{-1} \Ph_a \, \bI - \ph_{a,d,0} \, \bI +  2\bEh_{a,0} + \fO\left(\varepsilon\right),$}&#10;&#10;\end{document}" title="IguanaTex Picture Display">
            <a:extLst>
              <a:ext uri="{FF2B5EF4-FFF2-40B4-BE49-F238E27FC236}">
                <a16:creationId xmlns:a16="http://schemas.microsoft.com/office/drawing/2014/main" id="{5D9E6FB5-905F-F26E-6159-E4CCB1E05A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78476" y="1714293"/>
            <a:ext cx="5511800" cy="330200"/>
          </a:xfrm>
          <a:prstGeom prst="rect">
            <a:avLst/>
          </a:prstGeom>
        </p:spPr>
      </p:pic>
      <p:pic>
        <p:nvPicPr>
          <p:cNvPr id="7" name="Picture 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sigmah = - \left(\delta^2/\varepsilon\right)\Ca_0^{-1} \Ph \, \bI - \ph_{d,0} \, \bI +  \delta \, \btauh_0 + \fO\left(\delta^2,\,\varepsilon\right).$}&#10;&#10;\end{document}" title="IguanaTex Picture Display">
            <a:extLst>
              <a:ext uri="{FF2B5EF4-FFF2-40B4-BE49-F238E27FC236}">
                <a16:creationId xmlns:a16="http://schemas.microsoft.com/office/drawing/2014/main" id="{1C257653-59FD-74A0-05BA-EC66D2E8E8C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29276" y="2345850"/>
            <a:ext cx="5410200" cy="330200"/>
          </a:xfrm>
          <a:prstGeom prst="rect">
            <a:avLst/>
          </a:prstGeom>
        </p:spPr>
      </p:pic>
      <p:pic>
        <p:nvPicPr>
          <p:cNvPr id="9" name="Picture 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Ca_0 = \mu_0R\omega/\gamma.$}&#10;&#10;\end{document}" title="IguanaTex Picture Display">
            <a:extLst>
              <a:ext uri="{FF2B5EF4-FFF2-40B4-BE49-F238E27FC236}">
                <a16:creationId xmlns:a16="http://schemas.microsoft.com/office/drawing/2014/main" id="{0BDC917A-4776-2103-CB37-1751AD7F03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684944" y="3319016"/>
            <a:ext cx="1701800" cy="254000"/>
          </a:xfrm>
          <a:prstGeom prst="rect">
            <a:avLst/>
          </a:prstGeom>
        </p:spPr>
      </p:pic>
      <p:pic>
        <p:nvPicPr>
          <p:cNvPr id="58" name="Picture 5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Delta \Ph = R(P-P_a)/\gamma.$}&#10;&#10;\end{document}" title="IguanaTex Picture Display">
            <a:extLst>
              <a:ext uri="{FF2B5EF4-FFF2-40B4-BE49-F238E27FC236}">
                <a16:creationId xmlns:a16="http://schemas.microsoft.com/office/drawing/2014/main" id="{0EF49F65-7286-749B-A109-AB3DC9096F1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69945" y="3288193"/>
            <a:ext cx="2235200" cy="304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2FDF1D-C5E0-AEB4-08D4-FF09E326CD38}"/>
              </a:ext>
            </a:extLst>
          </p:cNvPr>
          <p:cNvCxnSpPr>
            <a:cxnSpLocks/>
          </p:cNvCxnSpPr>
          <p:nvPr/>
        </p:nvCxnSpPr>
        <p:spPr>
          <a:xfrm>
            <a:off x="5591944" y="873400"/>
            <a:ext cx="0" cy="351788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 \cdot \left(\bsigma_a - \bsigma\right) = \gamma \, \bn\left(\bnabla \cdot \bn\right).&#10;\end{align*}}&#10;&#10;\end{document}" title="IguanaTex Picture Display">
            <a:extLst>
              <a:ext uri="{FF2B5EF4-FFF2-40B4-BE49-F238E27FC236}">
                <a16:creationId xmlns:a16="http://schemas.microsoft.com/office/drawing/2014/main" id="{AA53C913-99D8-AA99-4A67-6FC9E70886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75344" y="1547198"/>
            <a:ext cx="2921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3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B693-1F43-4767-CF18-FBBDB13C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63AE-7C7D-EA32-117C-763770E0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3EF6C-9E71-0523-AC8F-BA6B55C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046"/>
          </a:xfrm>
        </p:spPr>
        <p:txBody>
          <a:bodyPr/>
          <a:lstStyle/>
          <a:p>
            <a:r>
              <a:rPr lang="en-US" dirty="0"/>
              <a:t>Interfacial stress balance continued…</a:t>
            </a:r>
          </a:p>
        </p:txBody>
      </p:sp>
      <p:pic>
        <p:nvPicPr>
          <p:cNvPr id="44" name="Picture 4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Rh\left(\zh, \th\right) &amp;= 1 + \varepsilon \, \fRh_1\left(\zh,\th\right) + \fO\left(\varepsilon^2\right),&#10;        \\&#10;        \bn\left(\zh, \th\right) &amp;= \be_r + \varepsilon\, \bn_1\left(\zh, \th\right) + \fO\left(\varepsilon^2\right).&#10;    \end{align*}}&#10;&#10;\end{document}" title="IguanaTex Picture Display">
            <a:extLst>
              <a:ext uri="{FF2B5EF4-FFF2-40B4-BE49-F238E27FC236}">
                <a16:creationId xmlns:a16="http://schemas.microsoft.com/office/drawing/2014/main" id="{8C2BD7E4-37E3-C56F-82CF-EE8ED644AF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45647" y="1437090"/>
            <a:ext cx="3860800" cy="762000"/>
          </a:xfrm>
          <a:prstGeom prst="rect">
            <a:avLst/>
          </a:prstGeom>
        </p:spPr>
      </p:pic>
      <p:pic>
        <p:nvPicPr>
          <p:cNvPr id="7" name="Picture 6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fO\left(\delta^2\Ca_0^{-1}\right):~\Delta \Ph = 1,$}&#10;&#10;\end{document}" title="IguanaTex Picture Display">
            <a:extLst>
              <a:ext uri="{FF2B5EF4-FFF2-40B4-BE49-F238E27FC236}">
                <a16:creationId xmlns:a16="http://schemas.microsoft.com/office/drawing/2014/main" id="{26E2E7DB-8B1B-CC4F-EFE3-1BF2880D33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1384" y="1719999"/>
            <a:ext cx="2514600" cy="330200"/>
          </a:xfrm>
          <a:prstGeom prst="rect">
            <a:avLst/>
          </a:prstGeom>
        </p:spPr>
      </p:pic>
      <p:pic>
        <p:nvPicPr>
          <p:cNvPr id="10" name="Picture 9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fO\left(\varepsilon\right):~\ph_{d,0}\left(\fRh,\th\right) = \left(\delta^2 \, \Ca_0^{-1}\right)\bnablahpa \cdot \bn_1,$}&#10;&#10;\end{document}" title="IguanaTex Picture Display">
            <a:extLst>
              <a:ext uri="{FF2B5EF4-FFF2-40B4-BE49-F238E27FC236}">
                <a16:creationId xmlns:a16="http://schemas.microsoft.com/office/drawing/2014/main" id="{F01AE9E7-EC64-B939-31F0-DDBED14227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43472" y="2760516"/>
            <a:ext cx="4368800" cy="457200"/>
          </a:xfrm>
          <a:prstGeom prst="rect">
            <a:avLst/>
          </a:prstGeom>
        </p:spPr>
      </p:pic>
      <p:pic>
        <p:nvPicPr>
          <p:cNvPr id="14" name="Picture 13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2\fHh_1 = \bnablahpa \cdot \bn_1 = -\fRh_1 - \delta^{-2} \, \fRh_1'',$}&#10;&#10;\end{document}" title="IguanaTex Picture Display">
            <a:extLst>
              <a:ext uri="{FF2B5EF4-FFF2-40B4-BE49-F238E27FC236}">
                <a16:creationId xmlns:a16="http://schemas.microsoft.com/office/drawing/2014/main" id="{5FDC5EA3-5606-EE34-9D6B-F4095713F3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72647" y="4156633"/>
            <a:ext cx="3606800" cy="330200"/>
          </a:xfrm>
          <a:prstGeom prst="rect">
            <a:avLst/>
          </a:prstGeom>
        </p:spPr>
      </p:pic>
      <p:pic>
        <p:nvPicPr>
          <p:cNvPr id="18" name="Picture 1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implies \ph_{d,0}\left(\fRh,\th\right) = -\Ca_0^{-1}\left(\delta^2 \, \fRh_1 + \fRh_1''\right) = -\Ca_0^{-1} \fRh_1'' + \fO\left(\delta^2\right).$}&#10;&#10;\end{document}" title="IguanaTex Picture Display">
            <a:extLst>
              <a:ext uri="{FF2B5EF4-FFF2-40B4-BE49-F238E27FC236}">
                <a16:creationId xmlns:a16="http://schemas.microsoft.com/office/drawing/2014/main" id="{3FC72377-0C3C-4A75-7762-22D3BA5F43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1704" y="4093133"/>
            <a:ext cx="7010400" cy="457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A31105-8A68-DA5A-5E43-E889B78233B6}"/>
              </a:ext>
            </a:extLst>
          </p:cNvPr>
          <p:cNvCxnSpPr>
            <a:cxnSpLocks/>
          </p:cNvCxnSpPr>
          <p:nvPr/>
        </p:nvCxnSpPr>
        <p:spPr>
          <a:xfrm>
            <a:off x="7104112" y="700972"/>
            <a:ext cx="0" cy="56998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2\fH = \bnabla \cdot \bn = \frac{1}{\fR\left(1 + \fR'^2\right)^{1/2}} - \frac{\fR''}{\left(1 + \fR'^2\right)^{3/2}}.&#10;\end{align*}}&#10;&#10;\end{document}" title="IguanaTex Picture Display">
            <a:extLst>
              <a:ext uri="{FF2B5EF4-FFF2-40B4-BE49-F238E27FC236}">
                <a16:creationId xmlns:a16="http://schemas.microsoft.com/office/drawing/2014/main" id="{B6E960DC-CA4A-CE2E-2C24-D56C6DF578E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88200" y="2739529"/>
            <a:ext cx="5003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24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5672-D17C-14F4-B7FE-28B63147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93853-014A-6A71-0200-CD4090FF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4D3E2-F175-A566-E516-8CC293AF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046"/>
          </a:xfrm>
        </p:spPr>
        <p:txBody>
          <a:bodyPr/>
          <a:lstStyle/>
          <a:p>
            <a:r>
              <a:rPr lang="en-US" dirty="0"/>
              <a:t>Kinematic boundary condition and interface shape</a:t>
            </a:r>
          </a:p>
        </p:txBody>
      </p:sp>
      <p:pic>
        <p:nvPicPr>
          <p:cNvPr id="5" name="Picture 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rac{\partial \fRh}{\partial \th}\left(\zh,\th\right) = \varepsilon\left[\uh_r\left(\fRh,\zh,\th\right) &#10;    - \fRh'\left(\zh,\th\right)\uh_z\left(\fRh,\zh,\th\right)\right],&#10;    \end{align*}}&#10;&#10;\end{document}" title="IguanaTex Picture Display">
            <a:extLst>
              <a:ext uri="{FF2B5EF4-FFF2-40B4-BE49-F238E27FC236}">
                <a16:creationId xmlns:a16="http://schemas.microsoft.com/office/drawing/2014/main" id="{F5AE7C0C-555F-D3B6-4ACB-83D21E24F8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22008" y="3998134"/>
            <a:ext cx="5588000" cy="609600"/>
          </a:xfrm>
          <a:prstGeom prst="rect">
            <a:avLst/>
          </a:prstGeom>
        </p:spPr>
      </p:pic>
      <p:pic>
        <p:nvPicPr>
          <p:cNvPr id="8" name="Picture 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implies \frac{\partial \fRh_1}{\partial \th}\left(\zh,\th\right) = \uh_{0,r}\left(\fRh,\zh,\th\right),&#10;\end{align*}}&#10;&#10;\end{document}" title="IguanaTex Picture Display">
            <a:extLst>
              <a:ext uri="{FF2B5EF4-FFF2-40B4-BE49-F238E27FC236}">
                <a16:creationId xmlns:a16="http://schemas.microsoft.com/office/drawing/2014/main" id="{49054494-E456-1EC7-ECC2-868126A134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50708" y="5061307"/>
            <a:ext cx="3530600" cy="609600"/>
          </a:xfrm>
          <a:prstGeom prst="rect">
            <a:avLst/>
          </a:prstGeom>
        </p:spPr>
      </p:pic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implies \fRh_1\left(\zh, \th\right) = - 3 \, \zh\left(1-\zh\right)\sin\th.$}&#10;&#10;\end{document}" title="IguanaTex Picture Display">
            <a:extLst>
              <a:ext uri="{FF2B5EF4-FFF2-40B4-BE49-F238E27FC236}">
                <a16:creationId xmlns:a16="http://schemas.microsoft.com/office/drawing/2014/main" id="{2CDC5864-6392-8086-F389-531482F06D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50708" y="6066718"/>
            <a:ext cx="3657600" cy="330200"/>
          </a:xfrm>
          <a:prstGeom prst="rect">
            <a:avLst/>
          </a:prstGeom>
        </p:spPr>
      </p:pic>
      <p:pic>
        <p:nvPicPr>
          <p:cNvPr id="46" name="Picture 4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\implies \bu \cdot \bn = \frac{1}{\left(1 + \fR'^2\right)^{1/2}}\frac{\partial \fR}{\partial t} = \bu_a\cdot \bn&#10;\end{align*}}&#10;&#10;\end{document}" title="IguanaTex Picture Display">
            <a:extLst>
              <a:ext uri="{FF2B5EF4-FFF2-40B4-BE49-F238E27FC236}">
                <a16:creationId xmlns:a16="http://schemas.microsoft.com/office/drawing/2014/main" id="{A50B9FA4-BF59-F8EC-BB2D-0CE23814A2C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5961" y="4869160"/>
            <a:ext cx="4165600" cy="660400"/>
          </a:xfrm>
          <a:prstGeom prst="rect">
            <a:avLst/>
          </a:prstGeom>
        </p:spPr>
      </p:pic>
      <p:pic>
        <p:nvPicPr>
          <p:cNvPr id="25" name="Picture 24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&#10;\begin{align*}&#9;&#10;&#9;f(r,z,t) &amp;= r - \fR(z,t),\quad \text{for all }r,z,t,\\&#10;&#9;\implies \frac{\text{D} f}{\text{D} t} &amp;= \frac{\partial f}{\partial t} + \bu \cdot \bnabla f = 0,\quad \text{for all }z, r=\fR(z,t).&#10;\end{align*}}&#10;&#10;\end{document}" title="IguanaTex Picture Display">
            <a:extLst>
              <a:ext uri="{FF2B5EF4-FFF2-40B4-BE49-F238E27FC236}">
                <a16:creationId xmlns:a16="http://schemas.microsoft.com/office/drawing/2014/main" id="{CF543EB9-7C05-6890-0438-DD3C61250B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3900" y="1481190"/>
            <a:ext cx="5740400" cy="914400"/>
          </a:xfrm>
          <a:prstGeom prst="rect">
            <a:avLst/>
          </a:prstGeom>
        </p:spPr>
      </p:pic>
      <p:pic>
        <p:nvPicPr>
          <p:cNvPr id="29" name="Picture 2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 = \pm\frac{\bnabla f}{|\bnabla f|}&#10;\end{align*}}&#10;&#10;\end{document}" title="IguanaTex Picture Display">
            <a:extLst>
              <a:ext uri="{FF2B5EF4-FFF2-40B4-BE49-F238E27FC236}">
                <a16:creationId xmlns:a16="http://schemas.microsoft.com/office/drawing/2014/main" id="{D6790A69-BADD-4CA0-CB0C-73E16363100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300645" y="1394707"/>
            <a:ext cx="12192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6A6AAF-3B48-CDE0-1409-6C39E7EA1CCF}"/>
              </a:ext>
            </a:extLst>
          </p:cNvPr>
          <p:cNvSpPr txBox="1"/>
          <p:nvPr/>
        </p:nvSpPr>
        <p:spPr>
          <a:xfrm>
            <a:off x="0" y="867695"/>
            <a:ext cx="5205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Kinematic boundary condition for an interface: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F5E676-EC17-02D9-4CEB-782CE1000122}"/>
              </a:ext>
            </a:extLst>
          </p:cNvPr>
          <p:cNvCxnSpPr>
            <a:cxnSpLocks/>
          </p:cNvCxnSpPr>
          <p:nvPr/>
        </p:nvCxnSpPr>
        <p:spPr>
          <a:xfrm>
            <a:off x="6240016" y="700972"/>
            <a:ext cx="0" cy="60649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680A34-1DAF-1C12-83A4-FB5C5360FC11}"/>
              </a:ext>
            </a:extLst>
          </p:cNvPr>
          <p:cNvSpPr txBox="1"/>
          <p:nvPr/>
        </p:nvSpPr>
        <p:spPr>
          <a:xfrm>
            <a:off x="6487496" y="880951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Interface unit normal: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6BBAD-261C-8B19-74F7-721FFB38C1D7}"/>
              </a:ext>
            </a:extLst>
          </p:cNvPr>
          <p:cNvSpPr txBox="1"/>
          <p:nvPr/>
        </p:nvSpPr>
        <p:spPr>
          <a:xfrm>
            <a:off x="6329667" y="2195535"/>
            <a:ext cx="251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Outer unit normal:</a:t>
            </a:r>
          </a:p>
        </p:txBody>
      </p:sp>
      <p:pic>
        <p:nvPicPr>
          <p:cNvPr id="38" name="Picture 3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(z,t) = \pm\frac{\bnabla f}{|\bnabla f|} = \frac{\be_r - \fR'\be_z}{\left(1 + \fR'^2\right)^{1/2}}&#10;\end{align*}}&#10;&#10;\end{document}" title="IguanaTex Picture Display">
            <a:extLst>
              <a:ext uri="{FF2B5EF4-FFF2-40B4-BE49-F238E27FC236}">
                <a16:creationId xmlns:a16="http://schemas.microsoft.com/office/drawing/2014/main" id="{C27952BD-5B74-A7FF-2CA0-E454FEBFC0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75379" y="2925919"/>
            <a:ext cx="3505200" cy="660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A556293-D1D6-70DF-94DD-B62568263E45}"/>
              </a:ext>
            </a:extLst>
          </p:cNvPr>
          <p:cNvSpPr txBox="1"/>
          <p:nvPr/>
        </p:nvSpPr>
        <p:spPr>
          <a:xfrm>
            <a:off x="123900" y="2970783"/>
            <a:ext cx="4541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Kinematic condition can be rewritten as:</a:t>
            </a:r>
          </a:p>
        </p:txBody>
      </p:sp>
      <p:pic>
        <p:nvPicPr>
          <p:cNvPr id="43" name="Picture 42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1}{|\bnabla f|}\frac{\partial f}{\partial t} + \bu \cdot \bn = 0&#10;\end{align*}}&#10;&#10;\end{document}" title="IguanaTex Picture Display">
            <a:extLst>
              <a:ext uri="{FF2B5EF4-FFF2-40B4-BE49-F238E27FC236}">
                <a16:creationId xmlns:a16="http://schemas.microsoft.com/office/drawing/2014/main" id="{E72D31CF-05EA-DD5C-8A17-B8D2D330991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523135" y="3705467"/>
            <a:ext cx="2159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5F39F57-7A11-BC6E-837A-C0331C00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62C5-F456-35E1-916D-4C51E3B8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13"/>
            <a:ext cx="12192000" cy="661091"/>
          </a:xfrm>
        </p:spPr>
        <p:txBody>
          <a:bodyPr>
            <a:normAutofit fontScale="90000"/>
          </a:bodyPr>
          <a:lstStyle/>
          <a:p>
            <a:r>
              <a:rPr lang="en-CA" dirty="0"/>
              <a:t>CCFA: squeezing single microdroplets to measure material properties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F2C4D-7D5E-D51D-4DA5-82B54093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5701B-3513-3089-F219-29914564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2" t="1768" r="5501" b="5145"/>
          <a:stretch>
            <a:fillRect/>
          </a:stretch>
        </p:blipFill>
        <p:spPr>
          <a:xfrm>
            <a:off x="479376" y="1638092"/>
            <a:ext cx="4935821" cy="2808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C4B95C-B0F5-9DFA-D192-FA6C9AC95637}"/>
              </a:ext>
            </a:extLst>
          </p:cNvPr>
          <p:cNvSpPr txBox="1"/>
          <p:nvPr/>
        </p:nvSpPr>
        <p:spPr>
          <a:xfrm>
            <a:off x="479376" y="1268760"/>
            <a:ext cx="493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Cantilevered capillary force apparatus (CCFA)</a:t>
            </a:r>
            <a:endParaRPr lang="en-US" i="1" dirty="0">
              <a:solidFill>
                <a:srgbClr val="00FFFF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808B3-8FD4-A6CD-8424-30729EAEDD7F}"/>
              </a:ext>
            </a:extLst>
          </p:cNvPr>
          <p:cNvSpPr txBox="1"/>
          <p:nvPr/>
        </p:nvSpPr>
        <p:spPr>
          <a:xfrm>
            <a:off x="479376" y="4446404"/>
            <a:ext cx="493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Frostad et al., </a:t>
            </a:r>
            <a:r>
              <a:rPr lang="en-US" sz="1400" i="1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Langmuir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(2013)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5BAF03-FD53-0B98-6C7D-C4B141817A71}"/>
                  </a:ext>
                </a:extLst>
              </p:cNvPr>
              <p:cNvSpPr txBox="1"/>
              <p:nvPr/>
            </p:nvSpPr>
            <p:spPr>
              <a:xfrm>
                <a:off x="5613387" y="1328569"/>
                <a:ext cx="6477013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Fixes a </a:t>
                </a:r>
                <a:r>
                  <a:rPr lang="en-US" sz="2000" dirty="0">
                    <a:solidFill>
                      <a:srgbClr val="00B0F0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single soft microparticle/droplet </a:t>
                </a:r>
                <a:r>
                  <a:rPr lang="en-US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(</a:t>
                </a:r>
                <a:r>
                  <a:rPr lang="el-GR" sz="2000" dirty="0"/>
                  <a:t>≈10 μ</a:t>
                </a:r>
                <a:r>
                  <a:rPr lang="en-CA" sz="2000" dirty="0"/>
                  <a:t>m–1 mm) between its capillaries</a:t>
                </a:r>
                <a:br>
                  <a:rPr lang="en-CA" sz="2000" dirty="0"/>
                </a:br>
                <a:br>
                  <a:rPr lang="en-CA" sz="2000" dirty="0"/>
                </a:br>
                <a:endParaRPr lang="en-CA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Imposes </a:t>
                </a:r>
                <a:r>
                  <a:rPr lang="en-CA" sz="2000" dirty="0">
                    <a:solidFill>
                      <a:srgbClr val="00B0F0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controlled deformations</a:t>
                </a: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Oscillatory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Quasi-static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CA" sz="2000" dirty="0">
                    <a:solidFill>
                      <a:schemeClr val="tx1">
                        <a:lumMod val="50000"/>
                      </a:schemeClr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Uniaxial extension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CA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Measures the </a:t>
                </a:r>
                <a:r>
                  <a:rPr lang="en-CA" sz="2000" dirty="0">
                    <a:solidFill>
                      <a:srgbClr val="00B0F0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force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𝐹</m:t>
                    </m:r>
                    <m:r>
                      <a:rPr lang="en-CA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𝑡</m:t>
                    </m:r>
                    <m:r>
                      <a:rPr lang="en-CA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MU Sans Serif Medium" panose="02000603000000000000" pitchFamily="2" charset="0"/>
                        <a:cs typeface="CMU Sans Serif Medium" panose="02000603000000000000" pitchFamily="2" charset="0"/>
                      </a:rPr>
                      <m:t>)</m:t>
                    </m:r>
                  </m:oMath>
                </a14:m>
                <a:r>
                  <a:rPr lang="en-CA" sz="2000" dirty="0">
                    <a:solidFill>
                      <a:srgbClr val="00B0F0"/>
                    </a:solidFill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 </a:t>
                </a:r>
                <a:r>
                  <a:rPr lang="en-CA" sz="20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from the cantilevered capillary deflection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5BAF03-FD53-0B98-6C7D-C4B141817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387" y="1328569"/>
                <a:ext cx="6477013" cy="3477875"/>
              </a:xfrm>
              <a:prstGeom prst="rect">
                <a:avLst/>
              </a:prstGeom>
              <a:blipFill>
                <a:blip r:embed="rId4"/>
                <a:stretch>
                  <a:fillRect l="-980" t="-1818" r="-1569" b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2AFCC-AE8C-F80D-BC29-7170D46A58AF}"/>
                  </a:ext>
                </a:extLst>
              </p:cNvPr>
              <p:cNvSpPr txBox="1"/>
              <p:nvPr/>
            </p:nvSpPr>
            <p:spPr>
              <a:xfrm>
                <a:off x="0" y="5127575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solidFill>
                      <a:schemeClr val="tx1">
                        <a:lumMod val="95000"/>
                      </a:schemeClr>
                    </a:solidFill>
                  </a:rPr>
                  <a:t>Oscillatory squeezing of viscoelastic microdroplets: CCFA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CA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2400" dirty="0">
                    <a:solidFill>
                      <a:schemeClr val="tx1">
                        <a:lumMod val="95000"/>
                      </a:schemeClr>
                    </a:solidFill>
                  </a:rPr>
                  <a:t> </a:t>
                </a:r>
                <a:r>
                  <a:rPr lang="en-CA" sz="2400" dirty="0">
                    <a:solidFill>
                      <a:srgbClr val="FF0000"/>
                    </a:solidFill>
                  </a:rPr>
                  <a:t>theory?</a:t>
                </a:r>
                <a:r>
                  <a:rPr lang="en-CA" sz="2400" dirty="0">
                    <a:solidFill>
                      <a:schemeClr val="tx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CA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95000"/>
                    </a:schemeClr>
                  </a:solidFill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2AFCC-AE8C-F80D-BC29-7170D46A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7575"/>
                <a:ext cx="12192000" cy="461665"/>
              </a:xfrm>
              <a:prstGeom prst="rect">
                <a:avLst/>
              </a:prstGeom>
              <a:blipFill>
                <a:blip r:embed="rId5"/>
                <a:stretch>
                  <a:fillRect t="-13158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38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4DC781F-DBA6-EC43-3453-830600439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3A7A-5CAC-9EDF-C4E2-6D3D276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661091"/>
          </a:xfrm>
        </p:spPr>
        <p:txBody>
          <a:bodyPr>
            <a:normAutofit/>
          </a:bodyPr>
          <a:lstStyle/>
          <a:p>
            <a:r>
              <a:rPr lang="en-US" dirty="0"/>
              <a:t>Quasi-static deformation: measuring interfacial tension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C4579-ADD9-0AA3-5CCA-04B555CA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FB3B1-D078-279A-7B42-62B61092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8521" y="705715"/>
            <a:ext cx="5828314" cy="594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2034C-8528-F8FE-76B9-447C66A68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088" y="705715"/>
            <a:ext cx="4176464" cy="2456107"/>
          </a:xfrm>
          <a:prstGeom prst="rect">
            <a:avLst/>
          </a:prstGeom>
        </p:spPr>
      </p:pic>
      <p:pic>
        <p:nvPicPr>
          <p:cNvPr id="22" name="Picture 2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 = -2\pi \gamma\left(R\sin\theta - \fH R^2\right)$}&#10;\end{document}" title="IguanaTex Picture Display">
            <a:extLst>
              <a:ext uri="{FF2B5EF4-FFF2-40B4-BE49-F238E27FC236}">
                <a16:creationId xmlns:a16="http://schemas.microsoft.com/office/drawing/2014/main" id="{EEDFDCA0-3BD3-50B7-954D-D7984F7AE4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88088" y="3451487"/>
            <a:ext cx="2946400" cy="304800"/>
          </a:xfrm>
          <a:prstGeom prst="rect">
            <a:avLst/>
          </a:prstGeom>
        </p:spPr>
      </p:pic>
      <p:pic>
        <p:nvPicPr>
          <p:cNvPr id="26" name="Picture 25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dfrac{F}{2\pi\gamma L_0} \approx - k_1\overline{\varepsilon}, \quad |\overline{\varepsilon}|\lesssim 0.1$}&#10;\end{document}" title="IguanaTex Picture Display">
            <a:extLst>
              <a:ext uri="{FF2B5EF4-FFF2-40B4-BE49-F238E27FC236}">
                <a16:creationId xmlns:a16="http://schemas.microsoft.com/office/drawing/2014/main" id="{A92896DF-058F-3F69-3E5B-54F42F5490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84640" y="4500984"/>
            <a:ext cx="2895600" cy="584200"/>
          </a:xfrm>
          <a:prstGeom prst="rect">
            <a:avLst/>
          </a:prstGeom>
        </p:spPr>
      </p:pic>
      <p:pic>
        <p:nvPicPr>
          <p:cNvPr id="29" name="Picture 2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dfrac{F}{2\pi\gamma L_0} \approx - k_1\overline{\varepsilon} - k_2\overline{\varepsilon}^2, \quad |\overline{\varepsilon}|\lesssim 0.1$}&#10;\end{document}" title="IguanaTex Picture Display">
            <a:extLst>
              <a:ext uri="{FF2B5EF4-FFF2-40B4-BE49-F238E27FC236}">
                <a16:creationId xmlns:a16="http://schemas.microsoft.com/office/drawing/2014/main" id="{2FB6CEA8-0B9B-09AF-9009-43258D612E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88088" y="5860185"/>
            <a:ext cx="3683000" cy="584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3B9209-756E-E566-02AD-C3D752646717}"/>
              </a:ext>
            </a:extLst>
          </p:cNvPr>
          <p:cNvSpPr txBox="1"/>
          <p:nvPr/>
        </p:nvSpPr>
        <p:spPr>
          <a:xfrm>
            <a:off x="6784474" y="400689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Linear model: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41D7A8-6A7A-0F58-B65D-29E5D9D7E719}"/>
              </a:ext>
            </a:extLst>
          </p:cNvPr>
          <p:cNvSpPr txBox="1"/>
          <p:nvPr/>
        </p:nvSpPr>
        <p:spPr>
          <a:xfrm>
            <a:off x="6784474" y="5344066"/>
            <a:ext cx="414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Quadratic model: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19819A-EF42-7032-3344-F59250D8F3AF}"/>
              </a:ext>
            </a:extLst>
          </p:cNvPr>
          <p:cNvSpPr/>
          <p:nvPr/>
        </p:nvSpPr>
        <p:spPr>
          <a:xfrm>
            <a:off x="9624392" y="5917312"/>
            <a:ext cx="1058531" cy="483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4F8EA6-9D9F-C219-7DBF-F5B925F5AF16}"/>
              </a:ext>
            </a:extLst>
          </p:cNvPr>
          <p:cNvSpPr txBox="1"/>
          <p:nvPr/>
        </p:nvSpPr>
        <p:spPr>
          <a:xfrm>
            <a:off x="10704512" y="594928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FFB02-C52C-0A50-52B0-621C1DDA7E12}"/>
              </a:ext>
            </a:extLst>
          </p:cNvPr>
          <p:cNvSpPr txBox="1"/>
          <p:nvPr/>
        </p:nvSpPr>
        <p:spPr>
          <a:xfrm>
            <a:off x="8976320" y="5022525"/>
            <a:ext cx="2927159" cy="307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Kusumaatmaja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and </a:t>
            </a:r>
            <a:r>
              <a:rPr lang="en-US" sz="1400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Lipowsky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(2010)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94285-9B3F-BE65-7F48-A8D18E388543}"/>
              </a:ext>
            </a:extLst>
          </p:cNvPr>
          <p:cNvSpPr txBox="1"/>
          <p:nvPr/>
        </p:nvSpPr>
        <p:spPr>
          <a:xfrm>
            <a:off x="9000889" y="6464431"/>
            <a:ext cx="1247005" cy="31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Sariola</a:t>
            </a:r>
            <a:r>
              <a:rPr lang="en-US" sz="1400" dirty="0">
                <a:solidFill>
                  <a:srgbClr val="AFEEEE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(2019)</a:t>
            </a:r>
            <a:endParaRPr lang="en-US" sz="1400" i="1" dirty="0">
              <a:solidFill>
                <a:srgbClr val="AFEEEE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1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4C50B-8145-65F6-F0F5-DCBA8CB9C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1179-AE62-3353-15D8-6E56026F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074"/>
            <a:ext cx="12192000" cy="93610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Objectives: d</a:t>
            </a:r>
            <a:r>
              <a:rPr lang="en-CA" dirty="0" err="1"/>
              <a:t>evelop</a:t>
            </a:r>
            <a:r>
              <a:rPr lang="en-CA" dirty="0"/>
              <a:t> analytical frameworks to link </a:t>
            </a:r>
            <a:br>
              <a:rPr lang="en-CA" dirty="0"/>
            </a:br>
            <a:r>
              <a:rPr lang="en-CA" dirty="0"/>
              <a:t>microdroplet force response to material properties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4CDF0-338B-88AA-3B51-CD3E45DA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EA2E20-592B-7095-1478-44D065438DD4}"/>
                  </a:ext>
                </a:extLst>
              </p:cNvPr>
              <p:cNvSpPr txBox="1"/>
              <p:nvPr/>
            </p:nvSpPr>
            <p:spPr>
              <a:xfrm>
                <a:off x="658588" y="1362106"/>
                <a:ext cx="511256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Quasi-static deformation (Newtonian)</a:t>
                </a:r>
                <a:br>
                  <a:rPr lang="en-US" sz="22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endParaRPr lang="en-US" sz="22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Nonlinear force and shape of a Newtonian microdroplet, enabling extraction of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CA" sz="200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Validate against numerical solutions</a:t>
                </a:r>
                <a:endParaRPr lang="en-US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EA2E20-592B-7095-1478-44D06543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8" y="1362106"/>
                <a:ext cx="5112568" cy="2000548"/>
              </a:xfrm>
              <a:prstGeom prst="rect">
                <a:avLst/>
              </a:prstGeom>
              <a:blipFill>
                <a:blip r:embed="rId3"/>
                <a:stretch>
                  <a:fillRect l="-743" t="-1899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C746D-0208-3DD2-6454-66D84C06B9C2}"/>
                  </a:ext>
                </a:extLst>
              </p:cNvPr>
              <p:cNvSpPr txBox="1"/>
              <p:nvPr/>
            </p:nvSpPr>
            <p:spPr>
              <a:xfrm>
                <a:off x="6699343" y="1362106"/>
                <a:ext cx="46085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Oscillatory deformation (viscoelastic)</a:t>
                </a:r>
                <a:br>
                  <a:rPr lang="en-US" sz="2200" dirty="0"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</a:br>
                <a:endParaRPr lang="en-US" sz="22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Small-strain, thin-gap force response of a viscoelastic microdroplet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Procedure to extract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CA" sz="2000" dirty="0"/>
                  <a:t> from the measured force</a:t>
                </a:r>
                <a:endParaRPr lang="en-US" sz="2000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C746D-0208-3DD2-6454-66D84C06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343" y="1362106"/>
                <a:ext cx="4608512" cy="2308324"/>
              </a:xfrm>
              <a:prstGeom prst="rect">
                <a:avLst/>
              </a:prstGeom>
              <a:blipFill>
                <a:blip r:embed="rId4"/>
                <a:stretch>
                  <a:fillRect l="-1099" t="-1648" r="-1923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CC319-DEE0-903B-2D23-87128C701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664" y="4149080"/>
            <a:ext cx="3744416" cy="2202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BA8C8-6B09-7028-7DB0-9B77EA6C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106" y="4149080"/>
            <a:ext cx="4050986" cy="22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485F-5D07-7AE7-D2D4-B95C7003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12192000" cy="936104"/>
          </a:xfrm>
        </p:spPr>
        <p:txBody>
          <a:bodyPr>
            <a:normAutofit/>
          </a:bodyPr>
          <a:lstStyle/>
          <a:p>
            <a:r>
              <a:rPr lang="en-CA" dirty="0"/>
              <a:t>Quasi-static deformation: governing equations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71B3A-305F-C9A9-8052-48F3F7BD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72AE-1057-15F3-4331-DA9A42F0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5360" y="836712"/>
            <a:ext cx="4176464" cy="2462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0C7F3-2C5B-55FD-3C98-A2576CD8DB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5360" y="3789040"/>
            <a:ext cx="4176464" cy="2456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847B0-C9B0-3B14-BDE3-D192BD3F4B4B}"/>
              </a:ext>
            </a:extLst>
          </p:cNvPr>
          <p:cNvSpPr txBox="1"/>
          <p:nvPr/>
        </p:nvSpPr>
        <p:spPr>
          <a:xfrm>
            <a:off x="4871864" y="1081387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Force response:</a:t>
            </a:r>
          </a:p>
        </p:txBody>
      </p:sp>
      <p:pic>
        <p:nvPicPr>
          <p:cNvPr id="38" name="Picture 37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Rh\fHh = \frac{1}{2}\left[\sin \theta + \left(\sin^2\theta + 4 \Fh\fHh\right)^{1/2}\right]&#10;\end{align*}}&#10;&#10;\end{document}" title="IguanaTex Picture Display">
            <a:extLst>
              <a:ext uri="{FF2B5EF4-FFF2-40B4-BE49-F238E27FC236}">
                <a16:creationId xmlns:a16="http://schemas.microsoft.com/office/drawing/2014/main" id="{A12D9222-2FB0-B843-851F-FF6E2CE8DE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88088" y="980728"/>
            <a:ext cx="4038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0F085-7AC6-C444-7B2E-DB1170B418A9}"/>
              </a:ext>
            </a:extLst>
          </p:cNvPr>
          <p:cNvSpPr txBox="1"/>
          <p:nvPr/>
        </p:nvSpPr>
        <p:spPr>
          <a:xfrm>
            <a:off x="4849366" y="1959675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Capillary separation:</a:t>
            </a:r>
          </a:p>
        </p:txBody>
      </p:sp>
      <p:pic>
        <p:nvPicPr>
          <p:cNvPr id="29" name="Picture 28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L}\fHh = -\cos \theta - \int_0^{\frac{\pi}{2}-\theta}\left\{\cos^2\xi\left(\cos^2\xi + 4\Fh\fHh\right)^{-1/2}\right\}\d \xi&#10;\end{align*}}&#10;&#10;\end{document}" title="IguanaTex Picture Display">
            <a:extLst>
              <a:ext uri="{FF2B5EF4-FFF2-40B4-BE49-F238E27FC236}">
                <a16:creationId xmlns:a16="http://schemas.microsoft.com/office/drawing/2014/main" id="{CA05CC9B-6DDC-4000-E0C0-C360B53155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25430" y="2498120"/>
            <a:ext cx="61468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06D76C-3726-CDAC-1FF7-150A86911AB3}"/>
              </a:ext>
            </a:extLst>
          </p:cNvPr>
          <p:cNvSpPr txBox="1"/>
          <p:nvPr/>
        </p:nvSpPr>
        <p:spPr>
          <a:xfrm>
            <a:off x="4849366" y="3429000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Bridge volume conservation:</a:t>
            </a:r>
          </a:p>
        </p:txBody>
      </p:sp>
      <p:pic>
        <p:nvPicPr>
          <p:cNvPr id="42" name="Picture 41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{b,0}\fHh^3 = \hat{V}_b\fHh^3 &amp;= -\pi\Bigg[\cos\theta - \frac{1}{3}\cos^3\theta + \Fh\fHh \cos\theta \nonumber\\&#10;    &amp;\qquad + \frac{1}{4}\int_0^{\frac{\pi}{2}-\theta}\Bigg\{3\cos^2\xi\left(\cos^2\xi + 4\Fh\fHh\right)^{1/2} \nonumber\\&#10;&amp;\qquad + \frac{\cos^4\xi}{\left(\cos^2\xi + 4\Fh\fHh\right)^{1/2}}\Bigg\}\d \xi\Bigg]&#10;\end{align*}}&#10;&#10;\end{document}" title="IguanaTex Picture Display">
            <a:extLst>
              <a:ext uri="{FF2B5EF4-FFF2-40B4-BE49-F238E27FC236}">
                <a16:creationId xmlns:a16="http://schemas.microsoft.com/office/drawing/2014/main" id="{00926C02-98A1-3762-745F-C4CC4C91D9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68800" y="3821668"/>
            <a:ext cx="6527800" cy="2667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9A7C460-9104-C330-19F1-2B3123F10136}"/>
              </a:ext>
            </a:extLst>
          </p:cNvPr>
          <p:cNvSpPr/>
          <p:nvPr/>
        </p:nvSpPr>
        <p:spPr>
          <a:xfrm>
            <a:off x="6879095" y="4622550"/>
            <a:ext cx="4693135" cy="1974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17BACE-4BDF-4A29-2333-0DBE6B5CA7F0}"/>
              </a:ext>
            </a:extLst>
          </p:cNvPr>
          <p:cNvSpPr/>
          <p:nvPr/>
        </p:nvSpPr>
        <p:spPr>
          <a:xfrm>
            <a:off x="7176120" y="2359784"/>
            <a:ext cx="4570735" cy="9679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2" grpId="0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3D9A-8597-20D7-8C1C-27136CE8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94BC-74E6-A2F4-758E-0ADC4E96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074"/>
            <a:ext cx="12192000" cy="936104"/>
          </a:xfrm>
        </p:spPr>
        <p:txBody>
          <a:bodyPr>
            <a:normAutofit fontScale="90000"/>
          </a:bodyPr>
          <a:lstStyle/>
          <a:p>
            <a:r>
              <a:rPr lang="en-CA" dirty="0"/>
              <a:t>Regular perturbation in small displacement to avoid elliptic integrals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0E69ED-F625-3614-7C22-495F2FA2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D84E-8FF7-41E4-9EC3-85E5DFC8ABDF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h(\varepsilon;\theta_0) &amp;= 0 + \varepsilon\, \Fh_1(\theta_0) + \varepsilon^2\, \Fh_2(\theta_0) + \fO(\varepsilon^3)\\\\&#10;\fHh(\varepsilon;\theta_0) &amp;= 1 + \varepsilon\, \fHh_1(\theta_0) + \varepsilon^2\, \fHh_2(\theta_0) + \fO(\varepsilon^3)\\\\&#10;\theta(\varepsilon;\theta_0) &amp;= \theta_0 + \varepsilon\, \theta_1(\theta_0) + \varepsilon^2\, \theta_2(\theta_0) + \fO(\varepsilon^3)&#10;\end{align*}}&#10;&#10;\end{document}" title="IguanaTex Picture Display">
            <a:extLst>
              <a:ext uri="{FF2B5EF4-FFF2-40B4-BE49-F238E27FC236}">
                <a16:creationId xmlns:a16="http://schemas.microsoft.com/office/drawing/2014/main" id="{6C293366-DF65-7599-A54D-09A476AB5D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2600" y="2901441"/>
            <a:ext cx="48260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5B74A-5F95-4A9F-2703-ACD64270FF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5360" y="1124744"/>
            <a:ext cx="4176464" cy="2462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3BA-D1ED-4A49-8791-EEDD9F45FA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5360" y="4077072"/>
            <a:ext cx="4176464" cy="2456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5BF05D-10EE-7025-56DE-76FA49789E31}"/>
              </a:ext>
            </a:extLst>
          </p:cNvPr>
          <p:cNvSpPr txBox="1"/>
          <p:nvPr/>
        </p:nvSpPr>
        <p:spPr>
          <a:xfrm>
            <a:off x="5800036" y="2880808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Force: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D924F-BD75-91B0-950F-1140BE29E9CE}"/>
              </a:ext>
            </a:extLst>
          </p:cNvPr>
          <p:cNvSpPr txBox="1"/>
          <p:nvPr/>
        </p:nvSpPr>
        <p:spPr>
          <a:xfrm>
            <a:off x="4703474" y="3676962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Mean curvature: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3079-AE55-34CC-F07F-799222FE559B}"/>
              </a:ext>
            </a:extLst>
          </p:cNvPr>
          <p:cNvSpPr txBox="1"/>
          <p:nvPr/>
        </p:nvSpPr>
        <p:spPr>
          <a:xfrm>
            <a:off x="4943872" y="446905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Pinning angle:</a:t>
            </a:r>
          </a:p>
        </p:txBody>
      </p:sp>
      <p:pic>
        <p:nvPicPr>
          <p:cNvPr id="21" name="Picture 20" descr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varepsilon = \Delta L/R_d\ll 1&#10;\end{align*}}&#10;&#10;\end{document}" title="IguanaTex Picture Display">
            <a:extLst>
              <a:ext uri="{FF2B5EF4-FFF2-40B4-BE49-F238E27FC236}">
                <a16:creationId xmlns:a16="http://schemas.microsoft.com/office/drawing/2014/main" id="{CCDDC8FE-050D-6037-1961-AA263A31A5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832784" y="1710809"/>
            <a:ext cx="1778000" cy="25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2298BF-06B1-35FB-1384-35BCDE045B5E}"/>
              </a:ext>
            </a:extLst>
          </p:cNvPr>
          <p:cNvSpPr txBox="1"/>
          <p:nvPr/>
        </p:nvSpPr>
        <p:spPr>
          <a:xfrm>
            <a:off x="4871864" y="1637754"/>
            <a:ext cx="383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Small dimensionless displacement:</a:t>
            </a:r>
          </a:p>
        </p:txBody>
      </p:sp>
    </p:spTree>
    <p:extLst>
      <p:ext uri="{BB962C8B-B14F-4D97-AF65-F5344CB8AC3E}">
        <p14:creationId xmlns:p14="http://schemas.microsoft.com/office/powerpoint/2010/main" val="1688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5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\propto \mu\dot{H}(t)$}&#10;\end{document}"/>
  <p:tag name="IGUANATEXSIZE" val="18"/>
  <p:tag name="IGUANATEXCURSOR" val="41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"/>
  <p:tag name="ORIGINALWIDTH" val="9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6\pi R^3}{H_0^2}\left(\dfrac{H}{H_0} - 1\right)\gamma$}&#10;\end{document}"/>
  <p:tag name="IGUANATEXSIZE" val="20"/>
  <p:tag name="IGUANATEXCURSOR" val="40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22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rac{\partial \fRh}{\partial \th}\left(\zh,\th\right) = \varepsilon\left[\uh_r\left(\fRh,\zh,\th\right) &#10;    - \fRh'\left(\zh,\th\right)\uh_z\left(\fRh,\zh,\th\right)\right],&#10;    \end{align*}}&#10;&#10;\end{document}"/>
  <p:tag name="IGUANATEXSIZE" val="20"/>
  <p:tag name="IGUANATEXCURSOR" val="73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3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implies \frac{\partial \fRh_1}{\partial \th}\left(\zh,\th\right) = \uh_{0,r}\left(\fRh,\zh,\th\right),&#10;\end{align*}}&#10;&#10;\end{document}"/>
  <p:tag name="IGUANATEXSIZE" val="20"/>
  <p:tag name="IGUANATEXCURSOR" val="56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14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implies \fRh_1\left(\zh, \th\right) = - 3 \, \zh\left(1-\zh\right)\sin\th.$}&#10;&#10;\end{document}"/>
  <p:tag name="IGUANATEXSIZE" val="20"/>
  <p:tag name="IGUANATEXCURSOR" val="61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"/>
  <p:tag name="ORIGINALWIDTH" val="16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\implies \bu \cdot \bn = \frac{1}{\left(1 + \fR'^2\right)^{1/2}}\frac{\partial \fR}{\partial t} = \bu_a\cdot \bn&#10;\end{align*}}&#10;&#10;\end{document}"/>
  <p:tag name="IGUANATEXSIZE" val="20"/>
  <p:tag name="IGUANATEXCURSOR" val="56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6"/>
  <p:tag name="ORIGINALWIDTH" val="22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&#10;\begin{align*}&#9;&#10;&#9;f(r,z,t) &amp;= r - \fR(z,t),\quad \text{for all }r,z,t,\\&#10;&#9;\implies \frac{\text{D} f}{\text{D} t} &amp;= \frac{\partial f}{\partial t} + \bu \cdot \bnabla f = 0,\quad \text{for all }z, r=\fR(z,t).&#10;\end{align*}}&#10;&#10;\end{document}"/>
  <p:tag name="IGUANATEXSIZE" val="20"/>
  <p:tag name="IGUANATEXCURSOR" val="64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4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 = \pm\frac{\bnabla f}{|\bnabla f|}&#10;\end{align*}}&#10;&#10;\end{document}"/>
  <p:tag name="IGUANATEXSIZE" val="20"/>
  <p:tag name="IGUANATEXCURSOR" val="59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"/>
  <p:tag name="ORIGINALWIDTH" val="13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(z,t) = \pm\frac{\bnabla f}{|\bnabla f|} = \frac{\be_r - \fR'\be_z}{\left(1 + \fR'^2\right)^{1/2}}&#10;\end{align*}}&#10;&#10;\end{document}"/>
  <p:tag name="IGUANATEXSIZE" val="20"/>
  <p:tag name="IGUANATEXCURSOR" val="65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8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1}{|\bnabla f|}\frac{\partial f}{\partial t} + \bu \cdot \bn = 0&#10;\end{align*}}&#10;&#10;\end{document}"/>
  <p:tag name="IGUANATEXSIZE" val="20"/>
  <p:tag name="IGUANATEXCURSOR" val="57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1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 = -2\pi \gamma\left(R\sin\theta - \fH R^2\right)$}&#10;\end{document}"/>
  <p:tag name="IGUANATEXSIZE" val="20"/>
  <p:tag name="IGUANATEXCURSOR" val="42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11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dfrac{F}{2\pi\gamma L_0} \approx - k_1\overline{\varepsilon}, \quad |\overline{\varepsilon}|\lesssim 0.1$}&#10;\end{document}"/>
  <p:tag name="IGUANATEXSIZE" val="20"/>
  <p:tag name="IGUANATEXCURSOR" val="48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14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dfrac{F}{2\pi\gamma L_0} \approx - k_1\overline{\varepsilon} - k_2\overline{\varepsilon}^2, \quad |\overline{\varepsilon}|\lesssim 0.1$}&#10;\end{document}"/>
  <p:tag name="IGUANATEXSIZE" val="20"/>
  <p:tag name="IGUANATEXCURSOR" val="51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5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Rh\fHh = \frac{1}{2}\left[\sin \theta + \left(\sin^2\theta + 4 \Fh\fHh\right)^{1/2}\right]&#10;\end{align*}}&#10;&#10;\end{document}"/>
  <p:tag name="IGUANATEXSIZE" val="20"/>
  <p:tag name="IGUANATEXCURSOR" val="56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"/>
  <p:tag name="ORIGINALWIDTH" val="24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L}\fHh = -\cos \theta - \int_0^{\frac{\pi}{2}-\theta}\left\{\cos^2\xi\left(\cos^2\xi + 4\Fh\fHh\right)^{-1/2}\right\}\d \xi&#10;\end{align*}}&#10;&#10;\end{document}"/>
  <p:tag name="IGUANATEXSIZE" val="20"/>
  <p:tag name="IGUANATEXCURSOR" val="65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5"/>
  <p:tag name="ORIGINALWIDTH" val="25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{b,0}\fHh^3 = \hat{V}_b\fHh^3 &amp;= -\pi\Bigg[\cos\theta - \frac{1}{3}\cos^3\theta + \Fh\fHh \cos\theta \nonumber\\&#10;    &amp;\qquad + \frac{1}{4}\int_0^{\frac{\pi}{2}-\theta}\Bigg\{3\cos^2\xi\left(\cos^2\xi + 4\Fh\fHh\right)^{1/2} \nonumber\\&#10;&amp;\qquad + \frac{\cos^4\xi}{\left(\cos^2\xi + 4\Fh\fHh\right)^{1/2}}\Bigg\}\d \xi\Bigg]&#10;\end{align*}}&#10;&#10;\end{document}"/>
  <p:tag name="IGUANATEXSIZE" val="20"/>
  <p:tag name="IGUANATEXCURSOR" val="56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5"/>
  <p:tag name="ORIGINALWIDTH" val="19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h(\varepsilon;\theta_0) &amp;= 0 + \varepsilon\, \Fh_1(\theta_0) + \varepsilon^2\, \Fh_2(\theta_0) + \fO(\varepsilon^3)\\\\&#10;\fHh(\varepsilon;\theta_0) &amp;= 1 + \varepsilon\, \fHh_1(\theta_0) + \varepsilon^2\, \fHh_2(\theta_0) + \fO(\varepsilon^3)\\\\&#10;\theta(\varepsilon;\theta_0) &amp;= \theta_0 + \varepsilon\, \theta_1(\theta_0) + \varepsilon^2\, \theta_2(\theta_0) + \fO(\varepsilon^3)&#10;\end{align*}}&#10;&#10;\end{document}"/>
  <p:tag name="IGUANATEXSIZE" val="20"/>
  <p:tag name="IGUANATEXCURSOR" val="84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7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varepsilon = \Delta L/R_d\ll 1&#10;\end{align*}}&#10;&#10;\end{document}"/>
  <p:tag name="IGUANATEXSIZE" val="20"/>
  <p:tag name="IGUANATEXCURSOR" val="58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5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\left(\th\right) = 2 \int_0^{\infty}\left[\Gh\left(\tauh\right) \, \bEh\left(\th-\tauh\right)\right]\d\tauh.&#10;\end{align*}}&#10;&#10;\end{document}"/>
  <p:tag name="IGUANATEXSIZE" val="20"/>
  <p:tag name="IGUANATEXCURSOR" val="66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4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\propto G'(\omega)\Delta H(t) + G''(\omega)\dot{H}(t)$ }&#10;\end{document}"/>
  <p:tag name="IGUANATEXSIZE" val="18"/>
  <p:tag name="IGUANATEXCURSOR" val="46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"/>
  <p:tag name="ORIGINALWIDTH" val="20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 \cdot \buh &amp;= \bzero,&#10;        \\&#10;        0 &amp;= -\frac{\partial \ph}{\partial \rh} + \int_0^{\infty}\left[\Gh\left(\tauh\right)\frac{\pa^2}{\pa\zh^2}\uh_r\left(\th - \tauh\right)\right]\d \tauh.&#10;\end{align*}}&#10;&#10;\end{document}"/>
  <p:tag name="IGUANATEXSIZE" val="20"/>
  <p:tag name="IGUANATEXCURSOR" val="57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"/>
  <p:tag name="ORIGINALWIDTH" val="11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pa \cdot \buh_a &amp;= \bzero,\\&#10;          \bzero &amp;= -\bnablahpa \, \ph_a + \nablahpa^2\,\bu_a.&#10;\end{align*}}&#10;&#10;\end{document}"/>
  <p:tag name="IGUANATEXSIZE" val="20"/>
  <p:tag name="IGUANATEXCURSOR" val="64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6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= H_0/R \ll 1&#10;\end{align*}}&#10;&#10;\end{document}"/>
  <p:tag name="IGUANATEXSIZE" val="20"/>
  <p:tag name="IGUANATEXCURSOR" val="57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8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H(t)/H_0 \sim \varepsilon \ll 1&#10;\end{align*}}&#10;&#10;\end{document}"/>
  <p:tag name="IGUANATEXSIZE" val="20"/>
  <p:tag name="IGUANATEXCURSOR" val="59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3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theta_0 \approx \pi/2&#10;\end{align*}}&#10;&#10;\end{document}"/>
  <p:tag name="IGUANATEXSIZE" val="20"/>
  <p:tag name="IGUANATEXCURSOR" val="57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0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partial \fRh}{\partial \th}\left(\zh,\th\right) = \uh_r\left(\fRh,\zh,\th\right)&#10;\end{align*}}&#10;&#10;\end{document}"/>
  <p:tag name="IGUANATEXSIZE" val="20"/>
  <p:tag name="IGUANATEXCURSOR" val="61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12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_d\left(\fRh,\th\right) = -\Ca_0^{-1}\, \fRh_1''\left(\zh, \th\right)&#10;\end{align*}}&#10;&#10;\end{document}"/>
  <p:tag name="IGUANATEXSIZE" val="20"/>
  <p:tag name="IGUANATEXCURSOR" val="56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6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= H_0/R \ll 1&#10;\end{align*}}&#10;&#10;\end{document}"/>
  <p:tag name="IGUANATEXSIZE" val="20"/>
  <p:tag name="IGUANATEXCURSOR" val="57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8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lta H(t)/H_0 \sim \varepsilon \ll 1&#10;\end{align*}}&#10;&#10;\end{document}"/>
  <p:tag name="IGUANATEXSIZE" val="20"/>
  <p:tag name="IGUANATEXCURSOR" val="59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3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theta_0 \approx \pi/2&#10;\end{align*}}&#10;&#10;\end{document}"/>
  <p:tag name="IGUANATEXSIZE" val="20"/>
  <p:tag name="IGUANATEXCURSOR" val="57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7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 = G''R/\gamma \gg 1$}&#10;\end{document}"/>
  <p:tag name="IGUANATEXSIZE" val="18"/>
  <p:tag name="IGUANATEXCURSOR" val="42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6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Fh(t) = \dfrac{F(t)}{\pi R\gamma} = $}&#10;\end{document}"/>
  <p:tag name="IGUANATEXSIZE" val="20"/>
  <p:tag name="IGUANATEXCURSOR" val="43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"/>
  <p:tag name="ORIGINALWIDTH" val="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1$}&#10;\end{document}"/>
  <p:tag name="IGUANATEXSIZE" val="20"/>
  <p:tag name="IGUANATEXCURSOR" val="40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4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6\,\varepsilon}{\delta^2}\sin\th$}&#10;\end{document}"/>
  <p:tag name="IGUANATEXSIZE" val="20"/>
  <p:tag name="IGUANATEXCURSOR" val="41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7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left(\dfrac{3\,\varepsilon}{2\delta^2}\cos\th\right)\Ca$}&#10;\end{document}"/>
  <p:tag name="IGUANATEXSIZE" val="20"/>
  <p:tag name="IGUANATEXCURSOR" val="40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7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left(\dfrac{3\,\varepsilon}{2\delta^2}\sin\th\right)\text{Ec}$}&#10;\end{document}"/>
  <p:tag name="IGUANATEXSIZE" val="20"/>
  <p:tag name="IGUANATEXCURSOR" val="47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"/>
  <p:tag name="ORIGINALWIDTH" val="5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Ca = G'' R/\gamma&#10;\end{align*}}&#10;&#10;\end{document}"/>
  <p:tag name="IGUANATEXSIZE" val="20"/>
  <p:tag name="IGUANATEXCURSOR" val="57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"/>
  <p:tag name="ORIGINALWIDTH" val="5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Ec = G' R/\gamma&#10;\end{align*}}&#10;&#10;\end{document}"/>
  <p:tag name="IGUANATEXSIZE" val="20"/>
  <p:tag name="IGUANATEXCURSOR" val="56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5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{\Ca,\,\text{Ec}\} \gg 1&#10;\end{align*}}&#10;&#10;\end{document}"/>
  <p:tag name="IGUANATEXSIZE" val="20"/>
  <p:tag name="IGUANATEXCURSOR" val="56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6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Ca \lesssim 1,\,\text{Ec} \to 0&#10;\end{align*}}&#10;&#10;\end{document}"/>
  <p:tag name="IGUANATEXSIZE" val="20"/>
  <p:tag name="IGUANATEXCURSOR" val="57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11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F(t) = A + B\sin(\omega t + \phi),&#10;\end{align*}}&#10;&#10;\end{document}"/>
  <p:tag name="IGUANATEXSIZE" val="20"/>
  <p:tag name="IGUANATEXCURSOR" val="58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7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text{Ec} = G'R/\gamma \gg 1$}&#10;\end{document}"/>
  <p:tag name="IGUANATEXSIZE" val="18"/>
  <p:tag name="IGUANATEXCURSOR" val="41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4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A = \pi R \gamma&#10;\end{align*}}&#10;&#10;\end{document}"/>
  <p:tag name="IGUANATEXSIZE" val="20"/>
  <p:tag name="IGUANATEXCURSOR" val="57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"/>
  <p:tag name="ORIGINALWIDTH" val="21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B = \frac{3\varepsilon \pi R^2}{2\delta^2}\left(G'^2_{\text{eff}} + G''^2\right)^{1/2}, \quad G'_{\text{eff}} = G' + 4\gamma/R&#10;\end{align*}}&#10;&#10;\end{document}"/>
  <p:tag name="IGUANATEXSIZE" val="20"/>
  <p:tag name="IGUANATEXCURSOR" val="68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"/>
  <p:tag name="ORIGINALWIDTH" val="9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i = \arctan\left(G''/G'_{\text{eff}}\right)&#10;\end{align*}}&#10;&#10;\end{document}"/>
  <p:tag name="IGUANATEXSIZE" val="20"/>
  <p:tag name="IGUANATEXCURSOR" val="594"/>
  <p:tag name="TRANSPARENCY" val="True"/>
  <p:tag name="COLORHEX" val="000000"/>
  <p:tag name="LATEXENGINEID" val="1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"/>
  <p:tag name="ORIGINALWIDTH" val="30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10;\gamma = \frac{A}{\pi R}, \quad&#9;&#10;    G'(\omega) = \left(\frac{2\delta^2 B}{3\varepsilon \pi R^2}\right)\cos \phi - \frac{4A}{\pi R^2}, \quad &#10;    G''(\omega) = \left(\frac{2\delta^2 B}{3\varepsilon \pi R^2}\right)\sin \phi&#10;\end{align*}}&#10;&#10;\end{document}"/>
  <p:tag name="IGUANATEXSIZE" val="20"/>
  <p:tag name="IGUANATEXCURSOR" val="71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"/>
  <p:tag name="ORIGINALWIDTH" val="191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Delta P}{\gamma} = 2\fH = \frac{1}{\fR\left(1 + \fR'^2\right)^{1/2}} - \frac{\fR''}{\left(1 + \fR'^2\right)^{3/2}}.&#10;\end{align*}}&#10;&#10;\end{document}"/>
  <p:tag name="IGUANATEXSIZE" val="20"/>
  <p:tag name="IGUANATEXCURSOR" val="67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10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 \cos \phi - \fH \fR^2 = -\frac{F}{2\pi \gamma}&#10;\end{align*}}&#10;&#10;\end{document}"/>
  <p:tag name="IGUANATEXSIZE" val="20"/>
  <p:tag name="IGUANATEXCURSOR" val="577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9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2\fH = \frac{\cos \phi}{\fR} - \phi' \cos\phi.&#10;\end{align*}}&#10;&#10;\end{document}"/>
  <p:tag name="IGUANATEXSIZE" val="20"/>
  <p:tag name="IGUANATEXCURSOR" val="60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28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(\phi) = \frac{1}{2\fH} \left[\cos \phi + \left(\cos^2\phi - 4\fF\right)^{1/2}\right], \quad \pi/2 - \theta \le \phi \le \theta - \pi/2.&#10;\end{align*}}&#10;&#10;\end{document}"/>
  <p:tag name="IGUANATEXSIZE" val="20"/>
  <p:tag name="IGUANATEXCURSOR" val="69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36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z(\phi) = -\frac{1}{2\fH}\left[\sin \phi + \int_0^{\phi}\left\{\cos^2\xi\left(\cos^2\xi - 4\fF\right)^{-1/2}\right\}\d \xi\right], \quad \pi/2 - \theta \le \phi \le \theta - \pi/2.&#10;\end{align*}}&#10;&#10;\end{document}"/>
  <p:tag name="IGUANATEXSIZE" val="20"/>
  <p:tag name="IGUANATEXCURSOR" val="73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25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d z}{\d \phi} = \cot \phi \frac{\d \fR}{\d \phi} = - \frac{1}{2\fH}\left[\cos \phi + \cos^2\phi\left(\cos^2\phi - 4\fF\right)^{-1/2}\right].&#10;\end{align*}}&#10;&#10;\end{document}"/>
  <p:tag name="IGUANATEXSIZE" val="20"/>
  <p:tag name="IGUANATEXCURSOR" val="70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4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, \text{Ec}\lesssim 1$}&#10;\end{document}"/>
  <p:tag name="IGUANATEXSIZE" val="18"/>
  <p:tag name="IGUANATEXCURSOR" val="42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1"/>
  <p:tag name="ORIGINALWIDTH" val="23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h_1 &amp;= \frac{1}{\displaystyle 2\left[-\frac{\cos\theta_0}{1+\cos^2\theta_0} + \ln\left(\cot\theta_0 + \csc\theta_0\right)\right]}, &#10;    \\&#10;    \fHh_1 &amp; = \frac{1}{2\left[\displaystyle -\cos\theta_0 + \left(1 + \cos^2\theta_0\right)\ln\left(\cot\theta_0 + \csc\theta_0\right)\right]},&#10;    \\&#10;    \theta_1 &amp;= \frac{1}{\displaystyle\sin\theta_0 -\left(\tan\theta_0 + \sin\theta_0\cos\theta_0\right)\ln\left(\cot\theta_0+\csc\theta_0\right)}.&#10;\end{align*}}&#10;&#10;\end{document}"/>
  <p:tag name="IGUANATEXSIZE" val="20"/>
  <p:tag name="IGUANATEXCURSOR" val="101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"/>
  <p:tag name="ORIGINALWIDTH" val="30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Fh_2 &amp;= -\fHh_1\Fh_1 + \Bigg[\fHh_1^2 X_1 + \frac{\fHh_1}{2}\left(1 + \cos^2\theta_0\right) -\theta_1^2\cos^3\theta_0 + 2\theta_1\Fh_1\sin\theta_0&#10;    \nonumber\\&#10;    &amp; \qquad +\Fh_1^2\left\{\frac{3}{2}X_2\left(1 + \cos^2\theta_0\right) - \frac{3}{2}\cos\theta_0 + X_3\right\}\Bigg] \Bigg / X_4,&#10;    \\[1em]&#10;    \fHh_2 &amp;= -\Bigg[\fHh_1^2\left\{X_2\left(2-\sin^2\theta_0-\sin^4\theta_0\right) - X_1\right\}-\frac{1}{2}\fHh_1 \nonumber\\&#10;    &amp;\qquad + \theta_1^2\left\{X_2\sin^2\theta_0\left(\frac{3}{2} -\sin^2\theta_0\right)&#10;    + \cos\theta_0\left(\frac{1}{2}-\sin^2\theta_0\right)\right\}\nonumber\\&#10;    &amp;\qquad - 2\theta_1\Fh_1\sin\theta_0\left(1 - X_2\cos\theta_0\right) -\frac{1}{2}\Fh_1^2\left(X_2 + X_3\right)\Bigg]\Bigg / X_4,&#10;    \label{eq:M-2-order-main}\\[1em]&#10;    \theta_2 &amp;= -\sin\theta_0\cos\theta_0\Bigg[\fHh_1^2\left(X_1X_2\sec\theta_0 + 2X_3 + \cos\theta_0 \right) \nonumber\\&#10;    &amp;\qquad + \fHh_1\csc^2\theta_0 +\theta_1^2\left\{\cos\theta_0\left(1 - X_2\cos \theta_0\right) - X_3\right\}\nonumber\\&#10;    &amp;\qquad -\theta_1\Fh_1\left\{X_2\left(2X_3\csc\theta_0 + \cot\theta_0 - \tan\theta_0\right) - \csc\theta_0 \left(2 + \csc^2\theta_0\right)\right\} \nonumber\\&#10;    &amp;\qquad + 2\Fh_1^2\csc^2\theta_0\left(X_3 - X_2\cot^2\theta_0\right)\Bigg] \Bigg / X_4,&#10;\end{align*}}&#10;&#10;\end{document}"/>
  <p:tag name="IGUANATEXSIZE" val="16"/>
  <p:tag name="IGUANATEXCURSOR" val="85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2"/>
  <p:tag name="ORIGINALWIDTH" val="15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X_1 &amp;= \cos\theta_0\left(2 + \sin^2\theta_0\right),\\ &#10;X_2 &amp;= \ln\left(\cot\theta_0 + \csc\theta_0\right),\\&#10;X_3 &amp;= \cot\theta_0 \csc\theta_0,\\&#10;X_4 &amp;= \left(1+\cos^2\theta_0\right)\ln\left(\cot\theta_0+\csc\theta_0\right)&#10;\\&amp;~- \cos\theta_0.&#10;\end{align*}}&#10;&#10;\end{document}"/>
  <p:tag name="IGUANATEXSIZE" val="20"/>
  <p:tag name="IGUANATEXCURSOR" val="78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"/>
  <p:tag name="ORIGINALWIDTH" val="24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ac{\d \fRh}{\d s} = \sin \phi, \quad \frac{\d \zh}{\d s} = \cos \phi, \quad \frac{\d \phi}{\d s} = -\frac{1}{\fRh}\left(\cos \phi + \frac{2\Fh}{\fRh}\right).&#10;\end{align*}}&#10;&#10;\end{document}"/>
  <p:tag name="IGUANATEXSIZE" val="20"/>
  <p:tag name="IGUANATEXCURSOR" val="71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22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h(s=0) = \Rh, \quad \zh(s=0) = 0, \quad \phi(s=0) = \theta - \pi/2.&#10;\end{align*}}&#10;&#10;\end{document}"/>
  <p:tag name="IGUANATEXSIZE" val="20"/>
  <p:tag name="IGUANATEXCURSOR" val="62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6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 \fRh(\zh = \hat{L}) = \Rh.&#10;\end{align*}}&#10;&#10;\end{document}"/>
  <p:tag name="IGUANATEXSIZE" val="20"/>
  <p:tag name="IGUANATEXCURSOR" val="57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12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{b,0} = \frac{2\pi \cos \theta_0\left(\cos^2 \theta_0 - 3\right)}{3}.&#10;\end{align*}}&#10;&#10;\end{document}"/>
  <p:tag name="IGUANATEXSIZE" val="20"/>
  <p:tag name="IGUANATEXCURSOR" val="56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"/>
  <p:tag name="ORIGINALWIDTH" val="8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hat{V}_b = \pi\int_0^{\hat{L}}\hat{\mathcal{R}}(\zh)^2 \d \zh,&#10;\end{align*}}&#10;&#10;\end{document}"/>
  <p:tag name="IGUANATEXSIZE" val="20"/>
  <p:tag name="IGUANATEXCURSOR" val="60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7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 + \lambda\frac{\partial \btau}{\partial t} = 2\mu_0\bE&#10;\end{align*}}&#10;&#10;\end{document}"/>
  <p:tag name="IGUANATEXSIZE" val="20"/>
  <p:tag name="IGUANATEXCURSOR" val="61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"/>
  <p:tag name="ORIGINALWIDTH" val="31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lambda = \dfrac{\mu_0}{G_0}&#10;\end{align*}}&#10;&#10;\end{document}"/>
  <p:tag name="IGUANATEXSIZE" val="20"/>
  <p:tag name="IGUANATEXCURSOR" val="58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7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Ca = \dfrac{\mu_0 R \omega}{\gamma} \lesssim 1$}&#10;\end{document}"/>
  <p:tag name="IGUANATEXSIZE" val="20"/>
  <p:tag name="IGUANATEXCURSOR" val="42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"/>
  <p:tag name="ORIGINALWIDTH" val="4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 = 2\mu_0\bE_v&#10;\end{align*}}&#10;&#10;\end{document}"/>
  <p:tag name="IGUANATEXSIZE" val="20"/>
  <p:tag name="IGUANATEXCURSOR" val="57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"/>
  <p:tag name="ORIGINALWIDTH" val="5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frac{\partial \btau}{\partial t} = 2G_0\bE_e&#10;\end{align*}}&#10;&#10;\end{document}"/>
  <p:tag name="IGUANATEXSIZE" val="20"/>
  <p:tag name="IGUANATEXCURSOR" val="60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6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    \btau\left(\bx,t\right) = 2\int_0^{\infty}\left[G(\tau) \, \bE\left(\bx,t-\tau\right)\right]\d\tau,&#10;\end{align*}}&#10;&#10;\end{document}"/>
  <p:tag name="IGUANATEXSIZE" val="20"/>
  <p:tag name="IGUANATEXCURSOR" val="55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13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G(\tau) = G_0 \exp (-\tau/\lambda), \quad \tau \ge 0.&#10;\end{align*}}&#10;&#10;\end{document}"/>
  <p:tag name="IGUANATEXSIZE" val="20"/>
  <p:tag name="IGUANATEXCURSOR" val="58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"/>
  <p:tag name="ORIGINALWIDTH" val="3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lambda = \frac{G'}{\omega G''}&#10;\end{align*}}&#10;&#10;\end{document}"/>
  <p:tag name="IGUANATEXSIZE" val="20"/>
  <p:tag name="IGUANATEXCURSOR" val="58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"/>
  <p:tag name="ORIGINALWIDTH" val="8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mu_0 = \frac{G''}{\omega}\left(1 + \De^2\right)&#10;\end{align*}}&#10;&#10;\end{document}"/>
  <p:tag name="IGUANATEXSIZE" val="20"/>
  <p:tag name="IGUANATEXCURSOR" val="60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8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G_0 = G'\left(1 + \De^{-2}\right)&#10;\end{align*}}&#10;&#10;\end{document}"/>
  <p:tag name="IGUANATEXSIZE" val="20"/>
  <p:tag name="IGUANATEXCURSOR" val="58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"/>
  <p:tag name="ORIGINALWIDTH" val="3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De = \lambda \omega&#10;\end{align*}}&#10;&#10;\end{document}"/>
  <p:tag name="IGUANATEXSIZE" val="20"/>
  <p:tag name="IGUANATEXCURSOR" val="57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45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zh = z/H_0, \quad \rh = r/R, \quad \th = \omega t, \quad \uh_z = u_z/(\varepsilon H_0 \omega), \quad \uh_r = u_z/(\varepsilon R \omega), \quad \buh_a = \bu_a/(\varepsilon R \omega),\quad \delta = H_0/R \ll 1.&#10;\end{align*}}&#10;&#10;\end{document}"/>
  <p:tag name="IGUANATEXSIZE" val="20"/>
  <p:tag name="IGUANATEXCURSOR" val="69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431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 = \btau/ (\varepsilon \mu_0 R\omega/H_0) = \btau/(\varepsilon \mu_0 \omega/\delta), \quad \btauh_a = \btau_a / (\varepsilon\mu_a \omega), \quad \bnabla \cdot \btau \sim \varepsilon \mu_0 \omega/\left(\delta^2 R\right), \quad \bnabla \cdot \btau_a \sim \varepsilon \mu_a \omega / R,&#10;\end{align*}}&#10;&#10;\end{document}"/>
  <p:tag name="IGUANATEXSIZE" val="20"/>
  <p:tag name="IGUANATEXCURSOR" val="84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2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F(t) = $}&#10;\end{document}"/>
  <p:tag name="IGUANATEXSIZE" val="20"/>
  <p:tag name="IGUANATEXCURSOR" val="41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11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ablah = H_0\bnabla, \quad \bnablahpa = R_0\bnabla,&#10;\end{align*}}&#10;&#10;\end{document}"/>
  <p:tag name="IGUANATEXSIZE" val="20"/>
  <p:tag name="IGUANATEXCURSOR" val="60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46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artial \bu /\partial t \sim \varepsilon R \omega^2, \quad \partial \bu_a/ \partial t \sim \varepsilon R \omega^2, \quad\bu \cdot \bnabla \bu \sim \varepsilon^2 R \omega^2, \quad \bu_a \cdot \bnabla \bu_a \sim \varepsilon^2 R \omega^2, \quad \bnabla p \sim p_c / R, \quad \bnabla p_a \sim p_{c,a} / R,&#10;\end{align*}}&#10;&#10;\end{document}"/>
  <p:tag name="IGUANATEXSIZE" val="20"/>
  <p:tag name="IGUANATEXCURSOR" val="67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42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Re = \rho \omega H_0^2/\mu_0 = \delta^2\rho\omega R^2/\mu_0, \quad \Re_a = \rho_a \omega R^2/\mu_a, \quad \text{Gr} = \delta^2 \rho g R/\left(\varepsilon \mu_0 \omega\right), \quad \text{Gr}_a = \rho_a g R/\left(\varepsilon \mu_a \omega\right),&#10;\end{align*}}&#10;&#10;\end{document}"/>
  <p:tag name="IGUANATEXSIZE" val="20"/>
  <p:tag name="IGUANATEXCURSOR" val="80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43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tauh\left(\th\right) = 2 \int_0^{\infty}\left[\Gh\left(\tauh\right) \, \bEh\left(\th-\tauh\right)\right]\d\tauh, \quad \Gh\left(\tauh\right) = G(\tau)/\left(\mu_0\omega\right) = \exp\left(-\tauh/\De\right)/\De, \quad \tauh = \omega \tau, \quad \De = \lambda\omega,&#10;\end{align*}}&#10;&#10;\end{document}"/>
  <p:tag name="IGUANATEXSIZE" val="20"/>
  <p:tag name="IGUANATEXCURSOR" val="82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44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sigma \sim p_c = \varepsilon \mu_0 \omega / \delta^2, \quad \bsigma_a \sim p_{c,a} = \varepsilon \mu_a \omega, \quad P \sim \gamma/R, \quad P_a \sim \gamma/R, \quad \Bo = \Delta \rho g H_0^2/\gamma = \delta^2\Delta \rho g R^2/\gamma \ll 1. &#10;\end{align*}}&#10;&#10;\end{document}"/>
  <p:tag name="IGUANATEXSIZE" val="20"/>
  <p:tag name="IGUANATEXCURSOR" val="79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6"/>
  <p:tag name="ORIGINALWIDTH" val="29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uh &amp;= \buh_0 + \delta^2 \, \buh_1^{(1)} +  \varepsilon \, \buh_1^{(2)}&#10;        + \fO\left(\delta^4, \, \varepsilon \, \delta^2, \, \varepsilon^2\right),&#10;        \\&#10;        \ph_d = \ph - \left(\delta^2/\varepsilon\right)\Ca_0^{-1}\Ph &amp;= \ph_{d,0} + \delta^2 \, \ph_{d,1}^{(1)} + \varepsilon \, \ph_{d,1}^{(2)}&#10;        + \fO\left(\delta^4, \, \varepsilon \, \delta^2, \, \varepsilon^2\right),&#10;        \\&#10;        \buh_a &amp;= \buh_{a,0}  &#10;        + \varepsilon \, \buh_{a,1} +\fO\left(\varepsilon^2\right),&#10;        \\&#10;        \ph_{a,d} = \ph_a -  \left(\varepsilon \, \muh \, \Ca_0\right)^{-1}\Ph_a &amp;= \ph_{a,d,0} + \varepsilon \, \ph_{a,d,1} +\fO\left(\varepsilon^2\right).&#10;\end{align*}}&#10;&#10;\end{document}"/>
  <p:tag name="IGUANATEXSIZE" val="20"/>
  <p:tag name="IGUANATEXCURSOR" val="106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310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ph_d = \delta^2 p_d/\left(\varepsilon \mu_0 \omega\right), \quad \ph_{a,d} = p_{a,d}/\left(\varepsilon \mu_a\omega\right), \quad \Ph = R P/\gamma, \quad \Ph_a = R P_a/\gamma.&#10;\end{align*}}&#10;&#10;\end{document}"/>
  <p:tag name="IGUANATEXSIZE" val="20"/>
  <p:tag name="IGUANATEXCURSOR" val="73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1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sigmah_a &amp;= - \left(\varepsilon \, \muh \, \Ca_0\right)^{-1} \Ph_a \, \bI - \ph_{a,d,0} \, \bI +  2\bEh_{a,0} + \fO\left(\varepsilon\right),&#10;    \\&#10;    \bsigmah &amp;= - \left(\delta^2/\varepsilon\right)\Ca_0^{-1} \Ph \, \bI - \ph_{d,0} \, \bI +  \delta \, \btauh_0 + \fO\left(\delta^2,\,\varepsilon\right).&#10;\end{align*}}&#10;&#10;\end{document}"/>
  <p:tag name="IGUANATEXSIZE" val="20"/>
  <p:tag name="IGUANATEXCURSOR" val="70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"/>
  <p:tag name="ORIGINALWIDTH" val="14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rac{1}{\rh}\frac{\pa}{\pa \rh}\left(\rh \, \ut_{0,r}\right) + \frac{\pa \ut_{0,z}}{\pa \zh} &amp;= 0,&#10;        \\&#10;        \frac{\d \pt_{d,0}}{\d \rh} &amp;= \mu^*\frac{\partial^2 \ut_{0,r}}{\partial \zh^2},&#10;    \end{align*}}&#10;&#10;\end{document}"/>
  <p:tag name="IGUANATEXSIZE" val="20"/>
  <p:tag name="IGUANATEXCURSOR" val="77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"/>
  <p:tag name="ORIGINALWIDTH" val="19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mu^* = \int_0^{\infty}\left[\Gh\left(\tauh\right)e^{-i \, \tauh}\right]\d\tauh = \frac{1}{\mu_0\omega}\left(G'' - i \, G'\right).&#10;\end{align*}}&#10;&#10;\end{document}"/>
  <p:tag name="IGUANATEXSIZE" val="20"/>
  <p:tag name="IGUANATEXCURSOR" val="68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"/>
  <p:tag name="ORIGINALWIDTH" val="1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\pi R \gamma$}&#10;\end{document}"/>
  <p:tag name="IGUANATEXSIZE" val="20"/>
  <p:tag name="IGUANATEXCURSOR" val="41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3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uh_{0,r}\left(\rh, \zh, \th\right) &amp;= -3 \rh \zh (1 - \zh) \cos \th, &#10;        \\&#10;        \uh_{0,z}\left(\zh, \th\right) &amp;= \zh^2 (3 - 2 \zh) \cos \th.&#10;\end{align*}}&#10;\end{document}"/>
  <p:tag name="IGUANATEXSIZE" val="20"/>
  <p:tag name="IGUANATEXCURSOR" val="71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25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&#9;\ph_{d,0}\left(\rh, \th\right) = \frac{3}{\mu_0\omega}\left(G'\sin\th + G''\cos\th\right)\left(\rh^2 - 1\right)&#10;    - 6 \Ca_0^{-1}\sin\th.&#10;\end{align*}}&#10;\end{document}"/>
  <p:tag name="IGUANATEXSIZE" val="20"/>
  <p:tag name="IGUANATEXCURSOR" val="58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"/>
  <p:tag name="ORIGINALWIDTH" val="17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h\left(\th\right) &amp;= 1 - \frac{2\varepsilon \, \Ca_0}{\delta^2}\int_0^1\left(\rh \, \ph_{d,0}\right) \d \rh \\&#10;&amp;= 1 + \frac{3\varepsilon}{2\delta^2}\left[\left(4 + \Ec\right) \sin \th + \Ca \cos \th\right]&#10;    \end{align*}}&#10;&#10;\end{document}"/>
  <p:tag name="IGUANATEXSIZE" val="20"/>
  <p:tag name="IGUANATEXCURSOR" val="676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"/>
  <p:tag name="ORIGINALWIDTH" val="12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\Ec = G'R/\gamma, \quad \Ca = G'' R / \gamma.&#10;\end{align*}}&#10;&#10;\end{document}"/>
  <p:tag name="IGUANATEXSIZE" val="20"/>
  <p:tag name="IGUANATEXCURSOR" val="603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"/>
  <p:tag name="ORIGINALWIDTH" val="16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\frac{F(t)}{\pi \gamma R} = \Fh\left(\th\right) = \Fh_0 + \varepsilon \, \Fh_1\left(\th\right) + \fO\left(\varepsilon^2\right),&#10;\end{align*}}&#10;\end{document}"/>
  <p:tag name="IGUANATEXSIZE" val="20"/>
  <p:tag name="IGUANATEXCURSOR" val="57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"/>
  <p:tag name="ORIGINALWIDTH" val="12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F_0 = 2\pi \gamma R - \pi R^2 \Delta P = \pi \gamma R.&#10;\end{align*}}&#10;\end{document}"/>
  <p:tag name="IGUANATEXSIZE" val="20"/>
  <p:tag name="IGUANATEXCURSOR" val="58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"/>
  <p:tag name="ORIGINALWIDTH" val="32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&#10;\begin{document}&#10;\white{$\implies \bn\cdot\left[\left(\delta^2 \, \Ca_0^{-1}\right)\Delta \Ph\,  \bI + \varepsilon \left\{\ph_{d,0} \, \bI - \delta \, \btauh_0 + \muh \, \delta^2\left(-\ph_{a,d,0} \, \bI + 2\bEh_{a,0}\right)\right\} \right]_{\rh = \fRh}$}&#10;\end{document}"/>
  <p:tag name="IGUANATEXSIZE" val="20"/>
  <p:tag name="IGUANATEXCURSOR" val="492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18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n\cdot \left(\muh \, \delta^2 \, \bsigmah_a - \bsigmah\right) = \left(\delta^2/\varepsilon\right)\Ca_0^{-1}\bn\left(\bnablahpa \cdot \bn\right),$}&#10;&#10;\end{document}"/>
  <p:tag name="IGUANATEXSIZE" val="20"/>
  <p:tag name="IGUANATEXCURSOR" val="685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"/>
  <p:tag name="ORIGINALWIDTH" val="10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+~\fO\left(\varepsilon \, \delta^2,\,\varepsilon^2\right) \nonumber\\&#10;    = \left(\delta^2 \, \Ca_0^{-1}\right)\bn\left(\bnablahpa \cdot \bn\right)$,}&#10;&#10;\end{document}"/>
  <p:tag name="IGUANATEXSIZE" val="20"/>
  <p:tag name="IGUANATEXCURSOR" val="68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21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sigmah_a = - \left(\varepsilon \, \muh \, \Ca_0\right)^{-1} \Ph_a \, \bI - \ph_{a,d,0} \, \bI +  2\bEh_{a,0} + \fO\left(\varepsilon\right),$}&#10;&#10;\end{document}"/>
  <p:tag name="IGUANATEXSIZE" val="20"/>
  <p:tag name="IGUANATEXCURSOR" val="68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"/>
  <p:tag name="ORIGINALWIDTH" val="64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&#10;% Input external files for definitions&#10;\input{/Users/sanketbiswas/Desktop/Presentations &amp; Images/Presentations/definitions.tex}&#10;\input{/Users/sanketbiswas/Desktop/Presentations &amp; Images/Presentations/my_latex_packages.tex}&#10;&#10;\begin{document}&#10;\white{$+~\dfrac{3\pi R^4}{2H_0^3}\dot{H}(t)\,\mu$}&#10;\end{document}"/>
  <p:tag name="IGUANATEXSIZE" val="20"/>
  <p:tag name="IGUANATEXCURSOR" val="40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213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bsigmah = - \left(\delta^2/\varepsilon\right)\Ca_0^{-1} \Ph \, \bI - \ph_{d,0} \, \bI +  \delta \, \btauh_0 + \fO\left(\delta^2,\,\varepsilon\right).$}&#10;&#10;\end{document}"/>
  <p:tag name="IGUANATEXSIZE" val="20"/>
  <p:tag name="IGUANATEXCURSOR" val="690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6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Ca_0 = \mu_0R\omega/\gamma.$}&#10;&#10;\end{document}"/>
  <p:tag name="IGUANATEXSIZE" val="20"/>
  <p:tag name="IGUANATEXCURSOR" val="56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88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Delta \Ph = R(P-P_a)/\gamma.$}&#10;&#10;\end{document}"/>
  <p:tag name="IGUANATEXSIZE" val="20"/>
  <p:tag name="IGUANATEXCURSOR" val="56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115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\bn \cdot \left(\bsigma_a - \bsigma\right) = \gamma \, \bn\left(\bnabla \cdot \bn\right).&#10;\end{align*}}&#10;&#10;\end{document}"/>
  <p:tag name="IGUANATEXSIZE" val="20"/>
  <p:tag name="IGUANATEXCURSOR" val="64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\begin{align*}&#10;        \fRh\left(\zh, \th\right) &amp;= 1 + \varepsilon \, \fRh_1\left(\zh,\th\right) + \fO\left(\varepsilon^2\right),&#10;        \\&#10;        \bn\left(\zh, \th\right) &amp;= \be_r + \varepsilon\, \bn_1\left(\zh, \th\right) + \fO\left(\varepsilon^2\right).&#10;    \end{align*}}&#10;&#10;\end{document}"/>
  <p:tag name="IGUANATEXSIZE" val="20"/>
  <p:tag name="IGUANATEXCURSOR" val="798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99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fO\left(\delta^2\Ca_0^{-1}\right):~\Delta \Ph = 1,$}&#10;&#10;\end{document}"/>
  <p:tag name="IGUANATEXSIZE" val="20"/>
  <p:tag name="IGUANATEXCURSOR" val="574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17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fO\left(\varepsilon\right):~\ph_{d,0}\left(\fRh,\th\right) = \left(\delta^2 \, \Ca_0^{-1}\right)\bnablahpa \cdot \bn_1,$}&#10;&#10;\end{document}"/>
  <p:tag name="IGUANATEXSIZE" val="20"/>
  <p:tag name="IGUANATEXCURSOR" val="65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142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2\fHh_1 = \bnablahpa \cdot \bn_1 = -\fRh_1 - \delta^{-2} \, \fRh_1'',$}&#10;&#10;\end{document}"/>
  <p:tag name="IGUANATEXSIZE" val="20"/>
  <p:tag name="IGUANATEXCURSOR" val="60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276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&#10;\white{$\implies \ph_{d,0}\left(\fRh,\th\right) = -\Ca_0^{-1}\left(\delta^2 \, \fRh_1 + \fRh_1''\right) = -\Ca_0^{-1} \fRh_1'' + \fO\left(\delta^2\right).$}&#10;&#10;\end{document}"/>
  <p:tag name="IGUANATEXSIZE" val="20"/>
  <p:tag name="IGUANATEXCURSOR" val="549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"/>
  <p:tag name="ORIGINALWIDTH" val="197"/>
  <p:tag name="OUTPUTTYPE" val="PDF"/>
  <p:tag name="IGUANATEXVERSION" val="162"/>
  <p:tag name="LATEXADDIN" val="\documentclass[preview,border=2pt]{standalone}&#10;&#10;\usepackage{amssymb,amsmath,color}&#10;\usepackage{graphicx} % For images&#10;\usepackage{bm}       % For bold math&#10;\usepackage{siunitx}&#10;&#10;% Input external files for definitions&#10;\input{/Users/sanketbiswas/Desktop/Presentations &amp; Images/Presentations/definitions.tex}&#10;\input{/Users/sanketbiswas/Desktop/Presentations &amp; Images/Presentations/my_latex_packages.tex}&#10;\input{/Users/sanketbiswas/Downloads/definitions_4.tex}&#10;\input{/Users/sanketbiswas/Downloads/definitions_3.tex}&#10;&#10;\begin{document}&#10;\white{\begin{align*}&#9;&#10;&#9;2\fH = \bnabla \cdot \bn = \frac{1}{\fR\left(1 + \fR'^2\right)^{1/2}} - \frac{\fR''}{\left(1 + \fR'^2\right)^{3/2}}.&#10;\end{align*}}&#10;&#10;\end{document}"/>
  <p:tag name="IGUANATEXSIZE" val="20"/>
  <p:tag name="IGUANATEXCURSOR" val="671"/>
  <p:tag name="TRANSPARENCY" val="True"/>
  <p:tag name="COLORHEX" val="000000"/>
  <p:tag name="LATEXENGINEID" val="2"/>
  <p:tag name="TEMPFOLDER" val="/Users/sanketbiswas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latin typeface="CMU Sans Serif Medium" panose="02000603000000000000" pitchFamily="2" charset="0"/>
            <a:ea typeface="CMU Sans Serif Medium" panose="02000603000000000000" pitchFamily="2" charset="0"/>
            <a:cs typeface="CMU Sans Serif Medium" panose="02000603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ostad Group PPT Template.potx" id="{0D6AEA99-FD0C-4662-B746-752C3BA40F26}" vid="{51DB7523-0AA4-42BF-A74B-B4FF482D21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Frostad Group PPT Template</Template>
  <TotalTime>33096</TotalTime>
  <Words>1175</Words>
  <Application>Microsoft Macintosh PowerPoint</Application>
  <PresentationFormat>Widescreen</PresentationFormat>
  <Paragraphs>249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CMU SANS SERIF MEDIUM</vt:lpstr>
      <vt:lpstr>CMU SANS SERIF MEDIUM</vt:lpstr>
      <vt:lpstr>Wingdings</vt:lpstr>
      <vt:lpstr>Theme1</vt:lpstr>
      <vt:lpstr>Dynamics of microdroplets under oscillatory and quasi-static deformation</vt:lpstr>
      <vt:lpstr>Why microdroplets matter: targeted drug delivery</vt:lpstr>
      <vt:lpstr>Macroscopic vs microscopic squeezing: bulk vs interfacial stresses</vt:lpstr>
      <vt:lpstr>Squeezing of low-viscosity Newtonian droplets (Ca" ≲"  1)</vt:lpstr>
      <vt:lpstr>CCFA: squeezing single microdroplets to measure material properties</vt:lpstr>
      <vt:lpstr>Quasi-static deformation: measuring interfacial tension</vt:lpstr>
      <vt:lpstr>Objectives: develop analytical frameworks to link  microdroplet force response to material properties</vt:lpstr>
      <vt:lpstr>Quasi-static deformation: governing equations</vt:lpstr>
      <vt:lpstr>Regular perturbation in small displacement to avoid elliptic integrals</vt:lpstr>
      <vt:lpstr>Present quadratic model captures nonlinear force for all radii</vt:lpstr>
      <vt:lpstr>Analytical shapes match numerical profiles</vt:lpstr>
      <vt:lpstr>Cubic error scaling (〖∼ε〗^3)</vt:lpstr>
      <vt:lpstr>Oscillatory deformation: governing equations</vt:lpstr>
      <vt:lpstr>Oscillatory deformation: boundary conditions</vt:lpstr>
      <vt:lpstr>Force decomposition and limiting-case validation</vt:lpstr>
      <vt:lpstr>Material properties from force response</vt:lpstr>
      <vt:lpstr>Key takeaways</vt:lpstr>
      <vt:lpstr>Acknowledgements</vt:lpstr>
      <vt:lpstr>Young-Laplace equation and parameterized bridge profile</vt:lpstr>
      <vt:lpstr>First-order coefficients</vt:lpstr>
      <vt:lpstr>Second-order coefficients</vt:lpstr>
      <vt:lpstr>Coefficient comparison</vt:lpstr>
      <vt:lpstr>Validity of the bridge volume conservation constraint</vt:lpstr>
      <vt:lpstr>Numerical scheme to solve the Young-Laplace equation</vt:lpstr>
      <vt:lpstr>Numerical scheme to solve the Young-Laplace equation contd..</vt:lpstr>
      <vt:lpstr>Present quadratic model significantly outperforms previous models</vt:lpstr>
      <vt:lpstr>Numerical &amp; analytical mean curvature and θ agrees at different radii </vt:lpstr>
      <vt:lpstr>Validation: error for mean curvature and θ scales as ε^3</vt:lpstr>
      <vt:lpstr>Validation: numerical vs analytical profile for R ̂=0.45</vt:lpstr>
      <vt:lpstr>Validation: numerical vs analytical profile for F ̂=0.10</vt:lpstr>
      <vt:lpstr>Validation: numerical vs analytical profile for F ̂=-0.10</vt:lpstr>
      <vt:lpstr>Validation: numerical vs analytical profile for ε ̂=0.20</vt:lpstr>
      <vt:lpstr>Validation: numerical vs analytical profile for ε ̂=-0.20</vt:lpstr>
      <vt:lpstr>Maxwell linear viscoelastic model</vt:lpstr>
      <vt:lpstr>Intrinsic material properties of the viscoelastic microdroplet</vt:lpstr>
      <vt:lpstr>Non-dimensionalization scheme</vt:lpstr>
      <vt:lpstr>Relevant perturbation expansions</vt:lpstr>
      <vt:lpstr>Governing equations in complex space and dimensionless velocity and dynamic pressure fields</vt:lpstr>
      <vt:lpstr>Dimensionless force response</vt:lpstr>
      <vt:lpstr>Interfacial stress balance</vt:lpstr>
      <vt:lpstr>Interfacial stress balance continued…</vt:lpstr>
      <vt:lpstr>Kinematic boundary condition and interface shape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sanketb@student.ubc.ca</dc:creator>
  <cp:lastModifiedBy>sanketb@student.ubc.ca</cp:lastModifiedBy>
  <cp:revision>1145</cp:revision>
  <cp:lastPrinted>2025-06-20T18:08:27Z</cp:lastPrinted>
  <dcterms:created xsi:type="dcterms:W3CDTF">2024-06-30T20:31:30Z</dcterms:created>
  <dcterms:modified xsi:type="dcterms:W3CDTF">2025-11-24T02:18:25Z</dcterms:modified>
</cp:coreProperties>
</file>